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4"/>
  </p:notesMasterIdLst>
  <p:sldIdLst>
    <p:sldId id="256" r:id="rId2"/>
    <p:sldId id="257" r:id="rId3"/>
    <p:sldId id="260" r:id="rId4"/>
    <p:sldId id="258" r:id="rId5"/>
    <p:sldId id="270" r:id="rId6"/>
    <p:sldId id="273" r:id="rId7"/>
    <p:sldId id="274" r:id="rId8"/>
    <p:sldId id="275" r:id="rId9"/>
    <p:sldId id="272" r:id="rId10"/>
    <p:sldId id="276" r:id="rId11"/>
    <p:sldId id="277" r:id="rId12"/>
    <p:sldId id="278" r:id="rId13"/>
  </p:sldIdLst>
  <p:sldSz cx="9144000" cy="5143500" type="screen16x9"/>
  <p:notesSz cx="6858000" cy="9144000"/>
  <p:embeddedFontLst>
    <p:embeddedFont>
      <p:font typeface="Georgia" panose="02040502050405020303" pitchFamily="18" charset="0"/>
      <p:regular r:id="rId15"/>
      <p:bold r:id="rId16"/>
      <p:italic r:id="rId17"/>
      <p:boldItalic r:id="rId18"/>
    </p:embeddedFont>
    <p:embeddedFont>
      <p:font typeface="Trebuchet MS" panose="020B0603020202020204" pitchFamily="34" charset="0"/>
      <p:regular r:id="rId19"/>
      <p:bold r:id="rId20"/>
      <p:italic r:id="rId21"/>
      <p:boldItalic r:id="rId22"/>
    </p:embeddedFont>
    <p:embeddedFont>
      <p:font typeface="Wingdings 2" panose="05020102010507070707" pitchFamily="18" charset="2"/>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846"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022359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46597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925713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9140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91402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8" name="Title 7"/>
          <p:cNvSpPr>
            <a:spLocks noGrp="1"/>
          </p:cNvSpPr>
          <p:nvPr>
            <p:ph type="ctrTitle"/>
          </p:nvPr>
        </p:nvSpPr>
        <p:spPr>
          <a:xfrm>
            <a:off x="457200" y="1801416"/>
            <a:ext cx="8458200" cy="1102519"/>
          </a:xfrm>
        </p:spPr>
        <p:txBody>
          <a:bodyPr anchor="b"/>
          <a:lstStyle>
            <a:lvl1pPr>
              <a:defRPr sz="33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01ECB009-377A-4502-B964-2AE58D074D34}" type="datetimeFigureOut">
              <a:rPr lang="en-US" smtClean="0"/>
              <a:t>8/23/2018</a:t>
            </a:fld>
            <a:endParaRPr lang="en-US" dirty="0"/>
          </a:p>
        </p:txBody>
      </p:sp>
      <p:sp>
        <p:nvSpPr>
          <p:cNvPr id="17" name="Footer Placeholder 16"/>
          <p:cNvSpPr>
            <a:spLocks noGrp="1"/>
          </p:cNvSpPr>
          <p:nvPr>
            <p:ph type="ftr" sz="quarter" idx="11"/>
          </p:nvPr>
        </p:nvSpPr>
        <p:spPr>
          <a:xfrm>
            <a:off x="5410200" y="3153966"/>
            <a:ext cx="1295400" cy="342900"/>
          </a:xfrm>
        </p:spPr>
        <p:txBody>
          <a:bodyPr/>
          <a:lstStyle/>
          <a:p>
            <a:endParaRPr lang="en-US" dirty="0"/>
          </a:p>
        </p:txBody>
      </p:sp>
      <p:sp>
        <p:nvSpPr>
          <p:cNvPr id="29" name="Slide Number Placeholder 28"/>
          <p:cNvSpPr>
            <a:spLocks noGrp="1"/>
          </p:cNvSpPr>
          <p:nvPr>
            <p:ph type="sldNum" sz="quarter" idx="12"/>
          </p:nvPr>
        </p:nvSpPr>
        <p:spPr>
          <a:xfrm>
            <a:off x="8320088" y="852"/>
            <a:ext cx="747712" cy="274320"/>
          </a:xfrm>
        </p:spPr>
        <p:txBody>
          <a:bodyPr/>
          <a:lstStyle>
            <a:lvl1pPr algn="r">
              <a:defRPr sz="1350">
                <a:solidFill>
                  <a:schemeClr val="bg1"/>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540672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ECB009-377A-4502-B964-2AE58D074D34}" type="datetimeFigureOut">
              <a:rPr lang="en-US" smtClean="0"/>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1252994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ECB009-377A-4502-B964-2AE58D074D34}" type="datetimeFigureOut">
              <a:rPr lang="en-US" smtClean="0"/>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6135998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29831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ECB009-377A-4502-B964-2AE58D074D34}" type="datetimeFigureOut">
              <a:rPr lang="en-US" smtClean="0"/>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817003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3225"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p:spPr>
        <p:txBody>
          <a:bodyPr anchor="t"/>
          <a:lstStyle>
            <a:lvl1pPr marL="34290" indent="0">
              <a:buNone/>
              <a:defRPr sz="1575" b="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1ECB009-377A-4502-B964-2AE58D074D34}" type="datetimeFigureOut">
              <a:rPr lang="en-US" smtClean="0"/>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0249506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87069"/>
            <a:ext cx="4038600" cy="3394472"/>
          </a:xfrm>
        </p:spPr>
        <p:txBody>
          <a:bodyPr/>
          <a:lstStyle>
            <a:lvl1pPr>
              <a:defRPr sz="1500"/>
            </a:lvl1pPr>
            <a:lvl2pPr>
              <a:defRPr sz="1425"/>
            </a:lvl2pPr>
            <a:lvl3pPr>
              <a:defRPr sz="1350"/>
            </a:lvl3pPr>
            <a:lvl4pPr>
              <a:defRPr sz="135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1500"/>
            </a:lvl1pPr>
            <a:lvl2pPr>
              <a:defRPr sz="1425"/>
            </a:lvl2pPr>
            <a:lvl3pPr>
              <a:defRPr sz="1350"/>
            </a:lvl3pPr>
            <a:lvl4pPr>
              <a:defRPr sz="135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1ECB009-377A-4502-B964-2AE58D074D34}" type="datetimeFigureOut">
              <a:rPr lang="en-US" smtClean="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5600262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3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150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150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01ECB009-377A-4502-B964-2AE58D074D34}" type="datetimeFigureOut">
              <a:rPr lang="en-US" smtClean="0"/>
              <a:t>8/23/2018</a:t>
            </a:fld>
            <a:endParaRPr lang="en-US" dirty="0"/>
          </a:p>
        </p:txBody>
      </p:sp>
      <p:sp>
        <p:nvSpPr>
          <p:cNvPr id="27" name="Slide Number Placeholder 26"/>
          <p:cNvSpPr>
            <a:spLocks noGrp="1"/>
          </p:cNvSpPr>
          <p:nvPr>
            <p:ph type="sldNum" sz="quarter" idx="11"/>
          </p:nvPr>
        </p:nvSpPr>
        <p:spPr/>
        <p:txBody>
          <a:bodyPr rtlCol="0"/>
          <a:lstStyle/>
          <a:p>
            <a:pPr marL="0" lvl="0" indent="0">
              <a:spcBef>
                <a:spcPts val="0"/>
              </a:spcBef>
              <a:spcAft>
                <a:spcPts val="0"/>
              </a:spcAft>
              <a:buNone/>
            </a:pPr>
            <a:fld id="{00000000-1234-1234-1234-123412341234}" type="slidenum">
              <a:rPr lang="en" smtClean="0"/>
              <a:t>‹#›</a:t>
            </a:fld>
            <a:endParaRPr lang="en"/>
          </a:p>
        </p:txBody>
      </p:sp>
      <p:sp>
        <p:nvSpPr>
          <p:cNvPr id="28" name="Footer Placeholder 27"/>
          <p:cNvSpPr>
            <a:spLocks noGrp="1"/>
          </p:cNvSpPr>
          <p:nvPr>
            <p:ph type="ftr" sz="quarter" idx="12"/>
          </p:nvPr>
        </p:nvSpPr>
        <p:spPr/>
        <p:txBody>
          <a:bodyPr rtlCol="0"/>
          <a:lstStyle/>
          <a:p>
            <a:endParaRPr lang="en-US" dirty="0"/>
          </a:p>
        </p:txBody>
      </p:sp>
    </p:spTree>
    <p:extLst>
      <p:ext uri="{BB962C8B-B14F-4D97-AF65-F5344CB8AC3E}">
        <p14:creationId xmlns:p14="http://schemas.microsoft.com/office/powerpoint/2010/main" val="407070619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3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459486"/>
            <a:ext cx="957264" cy="342900"/>
          </a:xfrm>
        </p:spPr>
        <p:txBody>
          <a:bodyPr/>
          <a:lstStyle/>
          <a:p>
            <a:fld id="{01ECB009-377A-4502-B964-2AE58D074D34}" type="datetimeFigureOut">
              <a:rPr lang="en-US" smtClean="0"/>
              <a:t>8/23/2018</a:t>
            </a:fld>
            <a:endParaRPr lang="en-US" dirty="0"/>
          </a:p>
        </p:txBody>
      </p:sp>
      <p:sp>
        <p:nvSpPr>
          <p:cNvPr id="4" name="Footer Placeholder 3"/>
          <p:cNvSpPr>
            <a:spLocks noGrp="1"/>
          </p:cNvSpPr>
          <p:nvPr>
            <p:ph type="ftr" sz="quarter" idx="11"/>
          </p:nvPr>
        </p:nvSpPr>
        <p:spPr>
          <a:xfrm>
            <a:off x="5257800" y="459486"/>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98235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ECB009-377A-4502-B964-2AE58D074D34}" type="datetimeFigureOut">
              <a:rPr lang="en-US" smtClean="0"/>
              <a:t>8/23/2018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44474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35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6858" indent="0">
              <a:buNone/>
              <a:defRPr sz="1050"/>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2400"/>
            </a:lvl1pPr>
            <a:lvl2pPr>
              <a:defRPr sz="2100"/>
            </a:lvl2pPr>
            <a:lvl3pPr>
              <a:defRPr sz="1800"/>
            </a:lvl3pPr>
            <a:lvl4pPr>
              <a:defRPr sz="1500"/>
            </a:lvl4pPr>
            <a:lvl5pPr>
              <a:defRPr sz="15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1ECB009-377A-4502-B964-2AE58D074D34}" type="datetimeFigureOut">
              <a:rPr lang="en-US" smtClean="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3154413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15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2400"/>
            </a:lvl1pPr>
          </a:lstStyle>
          <a:p>
            <a:r>
              <a:rPr kumimoji="0" lang="en-US" dirty="0"/>
              <a:t>Click icon to add picture</a:t>
            </a:r>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975"/>
            </a:lvl1pPr>
            <a:lvl2pPr>
              <a:buFontTx/>
              <a:buNone/>
              <a:defRPr sz="900"/>
            </a:lvl2pPr>
            <a:lvl3pPr>
              <a:buFontTx/>
              <a:buNone/>
              <a:defRPr sz="750"/>
            </a:lvl3pPr>
            <a:lvl4pPr>
              <a:buFontTx/>
              <a:buNone/>
              <a:defRPr sz="675"/>
            </a:lvl4pPr>
            <a:lvl5pPr>
              <a:buFontTx/>
              <a:buNone/>
              <a:defRPr sz="675"/>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1ECB009-377A-4502-B964-2AE58D074D34}" type="datetimeFigureOut">
              <a:rPr lang="en-US" smtClean="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1243085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600">
                <a:solidFill>
                  <a:schemeClr val="accent2"/>
                </a:solidFill>
              </a:defRPr>
            </a:lvl1pPr>
          </a:lstStyle>
          <a:p>
            <a:fld id="{01ECB009-377A-4502-B964-2AE58D074D34}" type="datetimeFigureOut">
              <a:rPr lang="en-US" smtClean="0"/>
              <a:t>8/23/2018</a:t>
            </a:fld>
            <a:endParaRPr lang="en-US" dirty="0"/>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6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350">
                <a:solidFill>
                  <a:srgbClr val="FFFFFF"/>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30694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rtl="0" eaLnBrk="1" latinLnBrk="0" hangingPunct="1">
        <a:spcBef>
          <a:spcPct val="0"/>
        </a:spcBef>
        <a:buNone/>
        <a:defRPr kumimoji="0" sz="3000" kern="1200">
          <a:solidFill>
            <a:schemeClr val="tx2"/>
          </a:solidFill>
          <a:latin typeface="+mj-lt"/>
          <a:ea typeface="+mj-ea"/>
          <a:cs typeface="+mj-cs"/>
        </a:defRPr>
      </a:lvl1pPr>
    </p:titleStyle>
    <p:bodyStyle>
      <a:lvl1pPr marL="274320" indent="-192024" algn="l" rtl="0" eaLnBrk="1" latinLnBrk="0" hangingPunct="1">
        <a:spcBef>
          <a:spcPts val="225"/>
        </a:spcBef>
        <a:buClr>
          <a:schemeClr val="accent3"/>
        </a:buClr>
        <a:buFont typeface="Georgia"/>
        <a:buChar char="•"/>
        <a:defRPr kumimoji="0" sz="2100" kern="1200">
          <a:solidFill>
            <a:schemeClr val="tx1"/>
          </a:solidFill>
          <a:latin typeface="+mn-lt"/>
          <a:ea typeface="+mn-ea"/>
          <a:cs typeface="+mn-cs"/>
        </a:defRPr>
      </a:lvl1pPr>
      <a:lvl2pPr marL="493776" indent="-185166" algn="l" rtl="0" eaLnBrk="1" latinLnBrk="0" hangingPunct="1">
        <a:spcBef>
          <a:spcPts val="225"/>
        </a:spcBef>
        <a:buClr>
          <a:schemeClr val="accent2"/>
        </a:buClr>
        <a:buFont typeface="Georgia"/>
        <a:buChar char="▫"/>
        <a:defRPr kumimoji="0" sz="1950" kern="1200">
          <a:solidFill>
            <a:schemeClr val="accent2"/>
          </a:solidFill>
          <a:latin typeface="+mn-lt"/>
          <a:ea typeface="+mn-ea"/>
          <a:cs typeface="+mn-cs"/>
        </a:defRPr>
      </a:lvl2pPr>
      <a:lvl3pPr marL="692658" indent="-164592" algn="l" rtl="0" eaLnBrk="1" latinLnBrk="0" hangingPunct="1">
        <a:spcBef>
          <a:spcPts val="225"/>
        </a:spcBef>
        <a:buClr>
          <a:schemeClr val="accent1"/>
        </a:buClr>
        <a:buFont typeface="Wingdings 2"/>
        <a:buChar char=""/>
        <a:defRPr kumimoji="0" sz="1800" kern="1200">
          <a:solidFill>
            <a:schemeClr val="accent1"/>
          </a:solidFill>
          <a:latin typeface="+mn-lt"/>
          <a:ea typeface="+mn-ea"/>
          <a:cs typeface="+mn-cs"/>
        </a:defRPr>
      </a:lvl3pPr>
      <a:lvl4pPr marL="884682" indent="-150876" algn="l" rtl="0" eaLnBrk="1" latinLnBrk="0" hangingPunct="1">
        <a:spcBef>
          <a:spcPts val="225"/>
        </a:spcBef>
        <a:buClr>
          <a:schemeClr val="accent1"/>
        </a:buClr>
        <a:buFont typeface="Wingdings 2"/>
        <a:buChar char=""/>
        <a:defRPr kumimoji="0" sz="1650" kern="1200">
          <a:solidFill>
            <a:schemeClr val="accent1"/>
          </a:solidFill>
          <a:latin typeface="+mn-lt"/>
          <a:ea typeface="+mn-ea"/>
          <a:cs typeface="+mn-cs"/>
        </a:defRPr>
      </a:lvl4pPr>
      <a:lvl5pPr marL="1042416" indent="-137160" algn="l" rtl="0" eaLnBrk="1" latinLnBrk="0" hangingPunct="1">
        <a:spcBef>
          <a:spcPts val="225"/>
        </a:spcBef>
        <a:buClr>
          <a:schemeClr val="accent3"/>
        </a:buClr>
        <a:buFont typeface="Georgia"/>
        <a:buChar char="▫"/>
        <a:defRPr kumimoji="0" sz="1500" kern="1200">
          <a:solidFill>
            <a:schemeClr val="accent3"/>
          </a:solidFill>
          <a:latin typeface="+mn-lt"/>
          <a:ea typeface="+mn-ea"/>
          <a:cs typeface="+mn-cs"/>
        </a:defRPr>
      </a:lvl5pPr>
      <a:lvl6pPr marL="1207008" indent="-137160" algn="l" rtl="0" eaLnBrk="1" latinLnBrk="0" hangingPunct="1">
        <a:spcBef>
          <a:spcPts val="225"/>
        </a:spcBef>
        <a:buClr>
          <a:schemeClr val="accent3"/>
        </a:buClr>
        <a:buFont typeface="Georgia"/>
        <a:buChar char="▫"/>
        <a:defRPr kumimoji="0" sz="1350" kern="1200">
          <a:solidFill>
            <a:schemeClr val="accent3"/>
          </a:solidFill>
          <a:latin typeface="+mn-lt"/>
          <a:ea typeface="+mn-ea"/>
          <a:cs typeface="+mn-cs"/>
        </a:defRPr>
      </a:lvl6pPr>
      <a:lvl7pPr marL="1371600" indent="-137160" algn="l" rtl="0" eaLnBrk="1" latinLnBrk="0" hangingPunct="1">
        <a:spcBef>
          <a:spcPts val="225"/>
        </a:spcBef>
        <a:buClr>
          <a:schemeClr val="accent3"/>
        </a:buClr>
        <a:buFont typeface="Georgia"/>
        <a:buChar char="▫"/>
        <a:defRPr kumimoji="0" sz="1200" kern="1200">
          <a:solidFill>
            <a:schemeClr val="accent3"/>
          </a:solidFill>
          <a:latin typeface="+mn-lt"/>
          <a:ea typeface="+mn-ea"/>
          <a:cs typeface="+mn-cs"/>
        </a:defRPr>
      </a:lvl7pPr>
      <a:lvl8pPr marL="1522476" indent="-137160" algn="l" rtl="0" eaLnBrk="1" latinLnBrk="0" hangingPunct="1">
        <a:spcBef>
          <a:spcPts val="225"/>
        </a:spcBef>
        <a:buClr>
          <a:schemeClr val="accent3"/>
        </a:buClr>
        <a:buFont typeface="Georgia"/>
        <a:buChar char="◦"/>
        <a:defRPr kumimoji="0" sz="1125" kern="1200">
          <a:solidFill>
            <a:schemeClr val="accent3"/>
          </a:solidFill>
          <a:latin typeface="+mn-lt"/>
          <a:ea typeface="+mn-ea"/>
          <a:cs typeface="+mn-cs"/>
        </a:defRPr>
      </a:lvl8pPr>
      <a:lvl9pPr marL="1680210" indent="-137160" algn="l" rtl="0" eaLnBrk="1" latinLnBrk="0" hangingPunct="1">
        <a:spcBef>
          <a:spcPts val="225"/>
        </a:spcBef>
        <a:buClr>
          <a:schemeClr val="accent3"/>
        </a:buClr>
        <a:buFont typeface="Georgia"/>
        <a:buChar char="◦"/>
        <a:defRPr kumimoji="0" sz="105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sz="4400" dirty="0"/>
              <a:t>CoC Membership meeting</a:t>
            </a:r>
            <a:endParaRPr sz="4400" dirty="0"/>
          </a:p>
        </p:txBody>
      </p:sp>
      <p:sp>
        <p:nvSpPr>
          <p:cNvPr id="60" name="Shape 60"/>
          <p:cNvSpPr txBox="1">
            <a:spLocks noGrp="1"/>
          </p:cNvSpPr>
          <p:nvPr>
            <p:ph type="subTitle" idx="1"/>
          </p:nvPr>
        </p:nvSpPr>
        <p:spPr>
          <a:xfrm>
            <a:off x="457200" y="2924952"/>
            <a:ext cx="4953000" cy="1492935"/>
          </a:xfrm>
          <a:prstGeom prst="rect">
            <a:avLst/>
          </a:prstGeom>
        </p:spPr>
        <p:txBody>
          <a:bodyPr spcFirstLastPara="1" wrap="square" lIns="91425" tIns="91425" rIns="91425" bIns="91425" anchor="t" anchorCtr="0">
            <a:noAutofit/>
          </a:bodyPr>
          <a:lstStyle/>
          <a:p>
            <a:pPr marL="0">
              <a:spcBef>
                <a:spcPts val="0"/>
              </a:spcBef>
            </a:pPr>
            <a:endParaRPr lang="en-US" sz="2400" dirty="0"/>
          </a:p>
          <a:p>
            <a:pPr marL="0">
              <a:spcBef>
                <a:spcPts val="0"/>
              </a:spcBef>
            </a:pPr>
            <a:r>
              <a:rPr lang="en-US" sz="2400" dirty="0"/>
              <a:t>Updates on RTFH activities 08.23.18</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86E9-B198-4A96-B097-A2206D7BC9DE}"/>
              </a:ext>
            </a:extLst>
          </p:cNvPr>
          <p:cNvSpPr>
            <a:spLocks noGrp="1"/>
          </p:cNvSpPr>
          <p:nvPr>
            <p:ph type="title"/>
          </p:nvPr>
        </p:nvSpPr>
        <p:spPr>
          <a:xfrm>
            <a:off x="457200" y="361742"/>
            <a:ext cx="8229600" cy="1125414"/>
          </a:xfrm>
        </p:spPr>
        <p:txBody>
          <a:bodyPr/>
          <a:lstStyle/>
          <a:p>
            <a:pPr algn="ctr"/>
            <a:r>
              <a:rPr lang="en-US" dirty="0"/>
              <a:t>CES process improvement update </a:t>
            </a:r>
          </a:p>
        </p:txBody>
      </p:sp>
      <p:sp>
        <p:nvSpPr>
          <p:cNvPr id="3" name="Content Placeholder 2">
            <a:extLst>
              <a:ext uri="{FF2B5EF4-FFF2-40B4-BE49-F238E27FC236}">
                <a16:creationId xmlns:a16="http://schemas.microsoft.com/office/drawing/2014/main" id="{90579849-1343-48EF-B87D-98E5A4AB9B50}"/>
              </a:ext>
            </a:extLst>
          </p:cNvPr>
          <p:cNvSpPr>
            <a:spLocks noGrp="1"/>
          </p:cNvSpPr>
          <p:nvPr>
            <p:ph idx="1"/>
          </p:nvPr>
        </p:nvSpPr>
        <p:spPr>
          <a:xfrm>
            <a:off x="457200" y="1115367"/>
            <a:ext cx="8229600" cy="3815535"/>
          </a:xfrm>
        </p:spPr>
        <p:txBody>
          <a:bodyPr>
            <a:normAutofit lnSpcReduction="10000"/>
          </a:bodyPr>
          <a:lstStyle/>
          <a:p>
            <a:endParaRPr lang="en-US" dirty="0"/>
          </a:p>
          <a:p>
            <a:r>
              <a:rPr lang="en-US" dirty="0"/>
              <a:t>HUD TA 3 day intensive reworking of CES – stakeholder group</a:t>
            </a:r>
          </a:p>
          <a:p>
            <a:endParaRPr lang="en-US" dirty="0"/>
          </a:p>
          <a:p>
            <a:r>
              <a:rPr lang="en-US" dirty="0"/>
              <a:t>30 day workplan – around areas of focus from 3 day activity</a:t>
            </a:r>
          </a:p>
          <a:p>
            <a:pPr lvl="1"/>
            <a:r>
              <a:rPr lang="en-US" dirty="0"/>
              <a:t>Access</a:t>
            </a:r>
          </a:p>
          <a:p>
            <a:pPr lvl="1"/>
            <a:r>
              <a:rPr lang="en-US" dirty="0"/>
              <a:t>Diversion/Prevention</a:t>
            </a:r>
          </a:p>
          <a:p>
            <a:pPr lvl="1"/>
            <a:r>
              <a:rPr lang="en-US" dirty="0"/>
              <a:t>Assessment</a:t>
            </a:r>
          </a:p>
          <a:p>
            <a:pPr lvl="1"/>
            <a:r>
              <a:rPr lang="en-US" dirty="0"/>
              <a:t>Prioritization</a:t>
            </a:r>
          </a:p>
          <a:p>
            <a:pPr lvl="1"/>
            <a:r>
              <a:rPr lang="en-US" dirty="0"/>
              <a:t>Referral</a:t>
            </a:r>
          </a:p>
          <a:p>
            <a:endParaRPr lang="en-US" dirty="0"/>
          </a:p>
          <a:p>
            <a:r>
              <a:rPr lang="en-US" dirty="0"/>
              <a:t>CES process built in new HMIS system setup based on outcome of workplan</a:t>
            </a:r>
          </a:p>
        </p:txBody>
      </p:sp>
    </p:spTree>
    <p:extLst>
      <p:ext uri="{BB962C8B-B14F-4D97-AF65-F5344CB8AC3E}">
        <p14:creationId xmlns:p14="http://schemas.microsoft.com/office/powerpoint/2010/main" val="2949200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AAC81-3C4A-4102-BB73-22C5EB4695D1}"/>
              </a:ext>
            </a:extLst>
          </p:cNvPr>
          <p:cNvSpPr>
            <a:spLocks noGrp="1"/>
          </p:cNvSpPr>
          <p:nvPr>
            <p:ph type="title"/>
          </p:nvPr>
        </p:nvSpPr>
        <p:spPr/>
        <p:txBody>
          <a:bodyPr>
            <a:normAutofit fontScale="90000"/>
          </a:bodyPr>
          <a:lstStyle/>
          <a:p>
            <a:r>
              <a:rPr lang="en-US" dirty="0"/>
              <a:t>HYDP HUD grant – 7.94 M San Diego CoC – 2yrs</a:t>
            </a:r>
          </a:p>
        </p:txBody>
      </p:sp>
      <p:sp>
        <p:nvSpPr>
          <p:cNvPr id="3" name="Text Placeholder 2">
            <a:extLst>
              <a:ext uri="{FF2B5EF4-FFF2-40B4-BE49-F238E27FC236}">
                <a16:creationId xmlns:a16="http://schemas.microsoft.com/office/drawing/2014/main" id="{676F00C0-346A-4B32-B07C-F71AB83FDE81}"/>
              </a:ext>
            </a:extLst>
          </p:cNvPr>
          <p:cNvSpPr>
            <a:spLocks noGrp="1"/>
          </p:cNvSpPr>
          <p:nvPr>
            <p:ph type="body" idx="1"/>
          </p:nvPr>
        </p:nvSpPr>
        <p:spPr>
          <a:xfrm>
            <a:off x="311700" y="1017724"/>
            <a:ext cx="8520600" cy="3845677"/>
          </a:xfrm>
        </p:spPr>
        <p:txBody>
          <a:bodyPr>
            <a:normAutofit fontScale="92500" lnSpcReduction="20000"/>
          </a:bodyPr>
          <a:lstStyle/>
          <a:p>
            <a:pPr lvl="0"/>
            <a:r>
              <a:rPr lang="en-US" dirty="0"/>
              <a:t>4 month plan will be submitted to HUD in November outlining a youth community plan, additional 4 months HUD review and help us revise. </a:t>
            </a:r>
          </a:p>
          <a:p>
            <a:pPr lvl="0"/>
            <a:endParaRPr lang="en-US" dirty="0"/>
          </a:p>
          <a:p>
            <a:pPr lvl="0"/>
            <a:r>
              <a:rPr lang="en-US" dirty="0"/>
              <a:t>The Task Force will work closely with SDYS and Youth Consortium Stakeholders on the plan weekly. </a:t>
            </a:r>
          </a:p>
          <a:p>
            <a:pPr lvl="0"/>
            <a:endParaRPr lang="en-US" dirty="0"/>
          </a:p>
          <a:p>
            <a:pPr lvl="0"/>
            <a:r>
              <a:rPr lang="en-US" dirty="0"/>
              <a:t>A big part of the grant is youth involvement.  More than 25 youth met yesterday for the RTFH Youth Advisory Board, and they will be with us through the planning process providing input on what they would like to see happen from these opportunities.  </a:t>
            </a:r>
          </a:p>
          <a:p>
            <a:pPr lvl="0"/>
            <a:endParaRPr lang="en-US" dirty="0"/>
          </a:p>
          <a:p>
            <a:pPr lvl="0"/>
            <a:r>
              <a:rPr lang="en-US" dirty="0"/>
              <a:t>4 HUD TA providers working closely with us through this process and will be coming to speak to the CoC Board next month. </a:t>
            </a:r>
          </a:p>
          <a:p>
            <a:pPr lvl="0"/>
            <a:endParaRPr lang="en-US" dirty="0"/>
          </a:p>
          <a:p>
            <a:pPr lvl="0"/>
            <a:r>
              <a:rPr lang="en-US" dirty="0"/>
              <a:t>We will be providing opportunities for feedback. </a:t>
            </a:r>
          </a:p>
          <a:p>
            <a:endParaRPr lang="en-US" dirty="0"/>
          </a:p>
        </p:txBody>
      </p:sp>
    </p:spTree>
    <p:extLst>
      <p:ext uri="{BB962C8B-B14F-4D97-AF65-F5344CB8AC3E}">
        <p14:creationId xmlns:p14="http://schemas.microsoft.com/office/powerpoint/2010/main" val="3721725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B10F8-9A09-4501-BD2A-E31D4B40E1B5}"/>
              </a:ext>
            </a:extLst>
          </p:cNvPr>
          <p:cNvSpPr>
            <a:spLocks noGrp="1"/>
          </p:cNvSpPr>
          <p:nvPr>
            <p:ph type="title"/>
          </p:nvPr>
        </p:nvSpPr>
        <p:spPr/>
        <p:txBody>
          <a:bodyPr>
            <a:normAutofit fontScale="90000"/>
          </a:bodyPr>
          <a:lstStyle/>
          <a:p>
            <a:pPr algn="ctr"/>
            <a:r>
              <a:rPr lang="en-US" dirty="0"/>
              <a:t>RTFH staff contacts</a:t>
            </a:r>
          </a:p>
        </p:txBody>
      </p:sp>
      <p:sp>
        <p:nvSpPr>
          <p:cNvPr id="3" name="Text Placeholder 2">
            <a:extLst>
              <a:ext uri="{FF2B5EF4-FFF2-40B4-BE49-F238E27FC236}">
                <a16:creationId xmlns:a16="http://schemas.microsoft.com/office/drawing/2014/main" id="{5907432C-9320-42FA-8C77-9119AA51B6F6}"/>
              </a:ext>
            </a:extLst>
          </p:cNvPr>
          <p:cNvSpPr>
            <a:spLocks noGrp="1"/>
          </p:cNvSpPr>
          <p:nvPr>
            <p:ph type="body" idx="1"/>
          </p:nvPr>
        </p:nvSpPr>
        <p:spPr/>
        <p:txBody>
          <a:bodyPr>
            <a:normAutofit fontScale="92500"/>
          </a:bodyPr>
          <a:lstStyle/>
          <a:p>
            <a:r>
              <a:rPr lang="en-US" dirty="0"/>
              <a:t>Gordon Walker: CEO  		        gordon.walker@rtfhsd.org</a:t>
            </a:r>
          </a:p>
          <a:p>
            <a:endParaRPr lang="en-US" dirty="0"/>
          </a:p>
          <a:p>
            <a:r>
              <a:rPr lang="en-US" dirty="0"/>
              <a:t>Jegnaw Zeggeye: HMIS Administrator        jegnaw.zeggeye@rtfhsd.org</a:t>
            </a:r>
          </a:p>
          <a:p>
            <a:endParaRPr lang="en-US" dirty="0"/>
          </a:p>
          <a:p>
            <a:r>
              <a:rPr lang="en-US" dirty="0"/>
              <a:t>Junne Esquerra: CES Director                       junne.esguerra@rtfhsd.org </a:t>
            </a:r>
          </a:p>
          <a:p>
            <a:endParaRPr lang="en-US" dirty="0"/>
          </a:p>
          <a:p>
            <a:r>
              <a:rPr lang="en-US" dirty="0"/>
              <a:t>Deme Hill: CoC Lead – YHDP                       deme.hill@rtfhsd.org</a:t>
            </a:r>
          </a:p>
          <a:p>
            <a:endParaRPr lang="en-US" dirty="0"/>
          </a:p>
          <a:p>
            <a:r>
              <a:rPr lang="en-US" dirty="0"/>
              <a:t>Jennifer Yost – Grants Manager                   jennifer.yost@rtfhsd.org</a:t>
            </a:r>
          </a:p>
          <a:p>
            <a:endParaRPr lang="en-US" dirty="0"/>
          </a:p>
          <a:p>
            <a:r>
              <a:rPr lang="en-US" dirty="0"/>
              <a:t>Tamera Kohler – COO                                     tamera.kohler@rtfhsd.org</a:t>
            </a:r>
          </a:p>
        </p:txBody>
      </p:sp>
    </p:spTree>
    <p:extLst>
      <p:ext uri="{BB962C8B-B14F-4D97-AF65-F5344CB8AC3E}">
        <p14:creationId xmlns:p14="http://schemas.microsoft.com/office/powerpoint/2010/main" val="3574757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381837"/>
            <a:ext cx="8520600" cy="943528"/>
          </a:xfrm>
          <a:prstGeom prst="rect">
            <a:avLst/>
          </a:prstGeom>
        </p:spPr>
        <p:txBody>
          <a:bodyPr spcFirstLastPara="1" wrap="square" lIns="91425" tIns="91425" rIns="91425" bIns="91425" anchor="t" anchorCtr="0">
            <a:noAutofit/>
          </a:bodyPr>
          <a:lstStyle/>
          <a:p>
            <a:pPr algn="ctr"/>
            <a:r>
              <a:rPr lang="en-US" dirty="0"/>
              <a:t>CA State CoC Funds – one-time funding  </a:t>
            </a:r>
            <a:br>
              <a:rPr lang="en-US" dirty="0"/>
            </a:br>
            <a:r>
              <a:rPr lang="en-US" dirty="0"/>
              <a:t>$18.8M San Diego</a:t>
            </a:r>
            <a:endParaRPr dirty="0"/>
          </a:p>
        </p:txBody>
      </p:sp>
      <p:sp>
        <p:nvSpPr>
          <p:cNvPr id="66" name="Shape 6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ctr">
              <a:buNone/>
            </a:pPr>
            <a:endParaRPr lang="en-US" dirty="0"/>
          </a:p>
          <a:p>
            <a:pPr marL="0" lvl="0" indent="0" algn="ctr">
              <a:buNone/>
            </a:pPr>
            <a:r>
              <a:rPr lang="en-US" dirty="0"/>
              <a:t>The 2018-19 state budget includes $500 million in emergency funding</a:t>
            </a:r>
          </a:p>
          <a:p>
            <a:endParaRPr lang="en-US" sz="1800" dirty="0"/>
          </a:p>
          <a:p>
            <a:r>
              <a:rPr lang="en-US" sz="1800" dirty="0"/>
              <a:t>$250 million to be distributed to Continuums of Care, with the amounts based on their point-in-time count of homeless individuals;</a:t>
            </a:r>
            <a:r>
              <a:rPr lang="en-US" sz="1800" b="1" dirty="0"/>
              <a:t> San Diego $12M</a:t>
            </a:r>
            <a:endParaRPr lang="en-US" sz="1800" dirty="0"/>
          </a:p>
          <a:p>
            <a:endParaRPr lang="en-US" sz="1800" dirty="0"/>
          </a:p>
          <a:p>
            <a:r>
              <a:rPr lang="en-US" sz="1800" dirty="0"/>
              <a:t>$100 million allocated to local Continuums of Care based on their percentage of the statewide homeless population; San Diego </a:t>
            </a:r>
            <a:r>
              <a:rPr lang="en-US" sz="1800" b="1" dirty="0"/>
              <a:t>$6.8M</a:t>
            </a:r>
          </a:p>
          <a:p>
            <a:endParaRPr lang="en-US" sz="1800" dirty="0"/>
          </a:p>
          <a:p>
            <a:r>
              <a:rPr lang="en-US" sz="1800" dirty="0"/>
              <a:t>$150 million in direct allocation to a city, or city that is also a county, with a population over 330,000. San Diego City </a:t>
            </a:r>
            <a:r>
              <a:rPr lang="en-US" sz="1800" b="1" dirty="0"/>
              <a:t>$14M</a:t>
            </a:r>
          </a:p>
          <a:p>
            <a:pPr marL="457200" lvl="1" indent="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606175"/>
            <a:ext cx="8520600" cy="667821"/>
          </a:xfrm>
        </p:spPr>
        <p:txBody>
          <a:bodyPr>
            <a:normAutofit/>
          </a:bodyPr>
          <a:lstStyle/>
          <a:p>
            <a:pPr algn="ctr"/>
            <a:r>
              <a:rPr lang="en-US" dirty="0"/>
              <a:t>What we know to date:</a:t>
            </a:r>
          </a:p>
        </p:txBody>
      </p:sp>
      <p:sp>
        <p:nvSpPr>
          <p:cNvPr id="3" name="Text Placeholder 2"/>
          <p:cNvSpPr>
            <a:spLocks noGrp="1"/>
          </p:cNvSpPr>
          <p:nvPr>
            <p:ph type="body" idx="1"/>
          </p:nvPr>
        </p:nvSpPr>
        <p:spPr/>
        <p:txBody>
          <a:bodyPr/>
          <a:lstStyle/>
          <a:p>
            <a:r>
              <a:rPr lang="en-US" dirty="0"/>
              <a:t>The grants will provide funding for diversion/prevention efforts, emergency aid and providing wrap-around services </a:t>
            </a:r>
          </a:p>
          <a:p>
            <a:endParaRPr lang="en-US" dirty="0"/>
          </a:p>
          <a:p>
            <a:r>
              <a:rPr lang="en-US" dirty="0"/>
              <a:t>Local Continuums of Care will administer the grants</a:t>
            </a:r>
          </a:p>
          <a:p>
            <a:endParaRPr lang="en-US" dirty="0"/>
          </a:p>
          <a:p>
            <a:r>
              <a:rPr lang="en-US" dirty="0"/>
              <a:t>Jurisdictions must declare an emergency shelter crisis, and Continuums of Care must demonstrate coordination between cities and counties ( waiver process for some )</a:t>
            </a:r>
          </a:p>
          <a:p>
            <a:endParaRPr lang="en-US" dirty="0"/>
          </a:p>
          <a:p>
            <a:r>
              <a:rPr lang="en-US" dirty="0"/>
              <a:t>The rules and guidance for the funding: ongoing – not final </a:t>
            </a:r>
          </a:p>
          <a:p>
            <a:endParaRPr lang="en-US" dirty="0"/>
          </a:p>
        </p:txBody>
      </p:sp>
    </p:spTree>
    <p:extLst>
      <p:ext uri="{BB962C8B-B14F-4D97-AF65-F5344CB8AC3E}">
        <p14:creationId xmlns:p14="http://schemas.microsoft.com/office/powerpoint/2010/main" val="1631610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93159"/>
            <a:ext cx="8520600" cy="524565"/>
          </a:xfrm>
          <a:prstGeom prst="rect">
            <a:avLst/>
          </a:prstGeom>
        </p:spPr>
        <p:txBody>
          <a:bodyPr spcFirstLastPara="1" wrap="square" lIns="91425" tIns="91425" rIns="91425" bIns="91425" anchor="t" anchorCtr="0">
            <a:noAutofit/>
          </a:bodyPr>
          <a:lstStyle/>
          <a:p>
            <a:pPr lvl="0" algn="ctr"/>
            <a:r>
              <a:rPr lang="en" sz="2800" dirty="0"/>
              <a:t>RTFH </a:t>
            </a:r>
            <a:r>
              <a:rPr lang="en-US" sz="2800" dirty="0"/>
              <a:t>efforts to date</a:t>
            </a:r>
            <a:endParaRPr sz="2800" dirty="0"/>
          </a:p>
        </p:txBody>
      </p:sp>
      <p:sp>
        <p:nvSpPr>
          <p:cNvPr id="72" name="Shape 72"/>
          <p:cNvSpPr txBox="1">
            <a:spLocks noGrp="1"/>
          </p:cNvSpPr>
          <p:nvPr>
            <p:ph type="body" idx="1"/>
          </p:nvPr>
        </p:nvSpPr>
        <p:spPr>
          <a:xfrm>
            <a:off x="311700" y="1099335"/>
            <a:ext cx="8520600" cy="3647326"/>
          </a:xfrm>
          <a:prstGeom prst="rect">
            <a:avLst/>
          </a:prstGeom>
        </p:spPr>
        <p:txBody>
          <a:bodyPr spcFirstLastPara="1" vert="horz" wrap="square" lIns="91425" tIns="91425" rIns="91425" bIns="91425" anchor="t" anchorCtr="0">
            <a:noAutofit/>
          </a:bodyPr>
          <a:lstStyle/>
          <a:p>
            <a:pPr lvl="0"/>
            <a:r>
              <a:rPr lang="en-US" sz="2400" dirty="0"/>
              <a:t>Create strategic plan for receiving/allocation of funds</a:t>
            </a:r>
          </a:p>
          <a:p>
            <a:pPr marL="596900" lvl="1" indent="0">
              <a:buNone/>
            </a:pPr>
            <a:r>
              <a:rPr lang="en-US" sz="2000" dirty="0"/>
              <a:t>Regional</a:t>
            </a:r>
            <a:r>
              <a:rPr lang="en-US" sz="1600" dirty="0"/>
              <a:t>,  </a:t>
            </a:r>
            <a:r>
              <a:rPr lang="en-US" sz="2000" dirty="0"/>
              <a:t>Coordinated,  Innovative</a:t>
            </a:r>
            <a:r>
              <a:rPr lang="en-US" sz="1600" dirty="0"/>
              <a:t>/</a:t>
            </a:r>
            <a:r>
              <a:rPr lang="en-US" sz="2000" dirty="0"/>
              <a:t>Technology,  Addresses Emergency needs</a:t>
            </a:r>
            <a:r>
              <a:rPr lang="en-US" sz="1600" dirty="0"/>
              <a:t>,  </a:t>
            </a:r>
            <a:r>
              <a:rPr lang="en-US" sz="2000" dirty="0"/>
              <a:t>Strengthen infrastructure</a:t>
            </a:r>
            <a:r>
              <a:rPr lang="en-US" sz="1600" dirty="0"/>
              <a:t>,  </a:t>
            </a:r>
            <a:r>
              <a:rPr lang="en-US" sz="2000" dirty="0"/>
              <a:t>Supportive of RTFH goals – within the rules and regulations of HEAP</a:t>
            </a:r>
          </a:p>
          <a:p>
            <a:pPr marL="596900" lvl="1" indent="0">
              <a:buNone/>
            </a:pPr>
            <a:endParaRPr lang="en-US" sz="1600" dirty="0"/>
          </a:p>
          <a:p>
            <a:pPr lvl="0"/>
            <a:r>
              <a:rPr lang="en-US" sz="2400" dirty="0"/>
              <a:t>Hired a Federal Grants Manager  </a:t>
            </a:r>
          </a:p>
          <a:p>
            <a:pPr lvl="0"/>
            <a:endParaRPr lang="en-US" sz="2400" dirty="0"/>
          </a:p>
          <a:p>
            <a:pPr lvl="0"/>
            <a:r>
              <a:rPr lang="en-US" sz="2400" dirty="0"/>
              <a:t>Receive public input</a:t>
            </a:r>
          </a:p>
          <a:p>
            <a:pPr lvl="0"/>
            <a:endParaRPr lang="en-US" sz="2400" dirty="0"/>
          </a:p>
          <a:p>
            <a:pPr lvl="0"/>
            <a:endParaRPr lang="en-US" sz="2400" dirty="0"/>
          </a:p>
          <a:p>
            <a:pPr lvl="0"/>
            <a:endParaRPr lang="en-US" sz="2400" dirty="0"/>
          </a:p>
          <a:p>
            <a:pPr lvl="0"/>
            <a:endParaRPr lang="en-US" sz="1800" dirty="0"/>
          </a:p>
          <a:p>
            <a:pPr marL="114300" lvl="0" indent="0">
              <a:buNone/>
            </a:pPr>
            <a:endParaRPr lang="en-US" sz="1800" dirty="0"/>
          </a:p>
          <a:p>
            <a:pPr marL="114300" lvl="0" indent="0">
              <a:buNone/>
            </a:pPr>
            <a:endParaRPr lang="en-US" sz="1800" dirty="0"/>
          </a:p>
          <a:p>
            <a:pPr lvl="1"/>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729465"/>
            <a:ext cx="8520600" cy="780836"/>
          </a:xfrm>
        </p:spPr>
        <p:txBody>
          <a:bodyPr>
            <a:normAutofit/>
          </a:bodyPr>
          <a:lstStyle/>
          <a:p>
            <a:pPr algn="ctr"/>
            <a:r>
              <a:rPr lang="en-US" sz="2800" dirty="0"/>
              <a:t>HEAP CA state NOFA</a:t>
            </a:r>
          </a:p>
        </p:txBody>
      </p:sp>
      <p:sp>
        <p:nvSpPr>
          <p:cNvPr id="3" name="Text Placeholder 2"/>
          <p:cNvSpPr>
            <a:spLocks noGrp="1"/>
          </p:cNvSpPr>
          <p:nvPr>
            <p:ph type="body" idx="1"/>
          </p:nvPr>
        </p:nvSpPr>
        <p:spPr>
          <a:xfrm>
            <a:off x="311700" y="1165609"/>
            <a:ext cx="8520600" cy="3403266"/>
          </a:xfrm>
        </p:spPr>
        <p:txBody>
          <a:bodyPr/>
          <a:lstStyle/>
          <a:p>
            <a:pPr marL="114300" indent="0">
              <a:buNone/>
            </a:pPr>
            <a:r>
              <a:rPr lang="en-US" dirty="0"/>
              <a:t> </a:t>
            </a:r>
          </a:p>
          <a:p>
            <a:endParaRPr lang="en-US" dirty="0"/>
          </a:p>
          <a:p>
            <a:pPr marL="114300" indent="0">
              <a:buNone/>
            </a:pPr>
            <a:r>
              <a:rPr lang="en-US" dirty="0"/>
              <a:t>Applications for the first round of awards open on Sept. 5 and must be submitted before December 31, 2018. The state office will verify whether each funding request meets the minimum criteria established and will make awards on a continuous basis based on that criteria, but no later than January 31, 2019</a:t>
            </a:r>
          </a:p>
        </p:txBody>
      </p:sp>
    </p:spTree>
    <p:extLst>
      <p:ext uri="{BB962C8B-B14F-4D97-AF65-F5344CB8AC3E}">
        <p14:creationId xmlns:p14="http://schemas.microsoft.com/office/powerpoint/2010/main" val="226503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765C8-65A5-475F-8DAE-9DF5438DC99D}"/>
              </a:ext>
            </a:extLst>
          </p:cNvPr>
          <p:cNvSpPr>
            <a:spLocks noGrp="1"/>
          </p:cNvSpPr>
          <p:nvPr>
            <p:ph type="title"/>
          </p:nvPr>
        </p:nvSpPr>
        <p:spPr>
          <a:xfrm>
            <a:off x="311700" y="472273"/>
            <a:ext cx="8520600" cy="1095269"/>
          </a:xfrm>
        </p:spPr>
        <p:txBody>
          <a:bodyPr>
            <a:normAutofit/>
          </a:bodyPr>
          <a:lstStyle/>
          <a:p>
            <a:pPr algn="ctr"/>
            <a:r>
              <a:rPr lang="en-US" dirty="0"/>
              <a:t>HMIS new software update</a:t>
            </a:r>
          </a:p>
        </p:txBody>
      </p:sp>
      <p:sp>
        <p:nvSpPr>
          <p:cNvPr id="3" name="Text Placeholder 2">
            <a:extLst>
              <a:ext uri="{FF2B5EF4-FFF2-40B4-BE49-F238E27FC236}">
                <a16:creationId xmlns:a16="http://schemas.microsoft.com/office/drawing/2014/main" id="{9C3CDC3F-0407-4CF4-B49C-832E29B8CF40}"/>
              </a:ext>
            </a:extLst>
          </p:cNvPr>
          <p:cNvSpPr>
            <a:spLocks noGrp="1"/>
          </p:cNvSpPr>
          <p:nvPr>
            <p:ph type="body" idx="1"/>
          </p:nvPr>
        </p:nvSpPr>
        <p:spPr/>
        <p:txBody>
          <a:bodyPr/>
          <a:lstStyle/>
          <a:p>
            <a:r>
              <a:rPr lang="en-US" dirty="0"/>
              <a:t>July 19</a:t>
            </a:r>
            <a:r>
              <a:rPr lang="en-US" baseline="30000" dirty="0"/>
              <a:t>th</a:t>
            </a:r>
            <a:r>
              <a:rPr lang="en-US" dirty="0"/>
              <a:t> RTFH Board approved the selection of Bitfocus as the new HMIS vendor – software “Clarity”</a:t>
            </a:r>
          </a:p>
          <a:p>
            <a:endParaRPr lang="en-US" dirty="0"/>
          </a:p>
          <a:p>
            <a:r>
              <a:rPr lang="en-US" dirty="0"/>
              <a:t>Contract finalized with Bitfocus – first week in Aug. </a:t>
            </a:r>
          </a:p>
          <a:p>
            <a:endParaRPr lang="en-US" dirty="0"/>
          </a:p>
          <a:p>
            <a:r>
              <a:rPr lang="en-US" dirty="0"/>
              <a:t>Approved by Executive committee </a:t>
            </a:r>
          </a:p>
          <a:p>
            <a:pPr lvl="1"/>
            <a:r>
              <a:rPr lang="en-US" dirty="0">
                <a:solidFill>
                  <a:srgbClr val="0070C0"/>
                </a:solidFill>
              </a:rPr>
              <a:t>funding source identified/approved</a:t>
            </a:r>
          </a:p>
          <a:p>
            <a:endParaRPr lang="en-US" dirty="0">
              <a:solidFill>
                <a:srgbClr val="0070C0"/>
              </a:solidFill>
            </a:endParaRPr>
          </a:p>
          <a:p>
            <a:r>
              <a:rPr lang="en-US" dirty="0"/>
              <a:t>Contract Signed and Executed  </a:t>
            </a:r>
          </a:p>
          <a:p>
            <a:endParaRPr lang="en-US" dirty="0"/>
          </a:p>
        </p:txBody>
      </p:sp>
    </p:spTree>
    <p:extLst>
      <p:ext uri="{BB962C8B-B14F-4D97-AF65-F5344CB8AC3E}">
        <p14:creationId xmlns:p14="http://schemas.microsoft.com/office/powerpoint/2010/main" val="2721375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948F6-87F0-45B5-8671-531170B4EADA}"/>
              </a:ext>
            </a:extLst>
          </p:cNvPr>
          <p:cNvSpPr>
            <a:spLocks noGrp="1"/>
          </p:cNvSpPr>
          <p:nvPr>
            <p:ph type="title"/>
          </p:nvPr>
        </p:nvSpPr>
        <p:spPr/>
        <p:txBody>
          <a:bodyPr/>
          <a:lstStyle/>
          <a:p>
            <a:r>
              <a:rPr lang="en-US" dirty="0"/>
              <a:t>HMIS staff efforts – software transition</a:t>
            </a:r>
          </a:p>
        </p:txBody>
      </p:sp>
      <p:sp>
        <p:nvSpPr>
          <p:cNvPr id="3" name="Content Placeholder 2">
            <a:extLst>
              <a:ext uri="{FF2B5EF4-FFF2-40B4-BE49-F238E27FC236}">
                <a16:creationId xmlns:a16="http://schemas.microsoft.com/office/drawing/2014/main" id="{B5A57302-F2F4-4291-B1ED-B1A1793312A9}"/>
              </a:ext>
            </a:extLst>
          </p:cNvPr>
          <p:cNvSpPr>
            <a:spLocks noGrp="1"/>
          </p:cNvSpPr>
          <p:nvPr>
            <p:ph idx="1"/>
          </p:nvPr>
        </p:nvSpPr>
        <p:spPr/>
        <p:txBody>
          <a:bodyPr/>
          <a:lstStyle/>
          <a:p>
            <a:r>
              <a:rPr lang="en-US" dirty="0"/>
              <a:t>Organizing projects in current HMIS - verification </a:t>
            </a:r>
          </a:p>
          <a:p>
            <a:pPr lvl="1"/>
            <a:endParaRPr lang="en-US" dirty="0"/>
          </a:p>
          <a:p>
            <a:pPr lvl="1"/>
            <a:r>
              <a:rPr lang="en-US" dirty="0"/>
              <a:t>Correct project type</a:t>
            </a:r>
          </a:p>
          <a:p>
            <a:pPr lvl="1"/>
            <a:r>
              <a:rPr lang="en-US" dirty="0"/>
              <a:t>Funding sources</a:t>
            </a:r>
          </a:p>
          <a:p>
            <a:pPr lvl="1"/>
            <a:r>
              <a:rPr lang="en-US" dirty="0"/>
              <a:t>Naming of projects</a:t>
            </a:r>
          </a:p>
          <a:p>
            <a:pPr lvl="1"/>
            <a:r>
              <a:rPr lang="en-US" dirty="0"/>
              <a:t>Capacity</a:t>
            </a:r>
          </a:p>
          <a:p>
            <a:pPr lvl="1"/>
            <a:r>
              <a:rPr lang="en-US" dirty="0"/>
              <a:t>Primary population served homeless</a:t>
            </a:r>
          </a:p>
          <a:p>
            <a:pPr lvl="1"/>
            <a:endParaRPr lang="en-US" dirty="0"/>
          </a:p>
          <a:p>
            <a:pPr marL="308610" lvl="1" indent="0">
              <a:buNone/>
            </a:pPr>
            <a:endParaRPr lang="en-US" dirty="0"/>
          </a:p>
        </p:txBody>
      </p:sp>
    </p:spTree>
    <p:extLst>
      <p:ext uri="{BB962C8B-B14F-4D97-AF65-F5344CB8AC3E}">
        <p14:creationId xmlns:p14="http://schemas.microsoft.com/office/powerpoint/2010/main" val="759828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BF955-A928-4462-A8C4-853CEC757CB9}"/>
              </a:ext>
            </a:extLst>
          </p:cNvPr>
          <p:cNvSpPr>
            <a:spLocks noGrp="1"/>
          </p:cNvSpPr>
          <p:nvPr>
            <p:ph type="title"/>
          </p:nvPr>
        </p:nvSpPr>
        <p:spPr>
          <a:xfrm>
            <a:off x="457200" y="462224"/>
            <a:ext cx="8229600" cy="713433"/>
          </a:xfrm>
        </p:spPr>
        <p:txBody>
          <a:bodyPr>
            <a:normAutofit/>
          </a:bodyPr>
          <a:lstStyle/>
          <a:p>
            <a:r>
              <a:rPr lang="en-US" dirty="0"/>
              <a:t>Next steps:</a:t>
            </a:r>
          </a:p>
        </p:txBody>
      </p:sp>
      <p:sp>
        <p:nvSpPr>
          <p:cNvPr id="3" name="Content Placeholder 2">
            <a:extLst>
              <a:ext uri="{FF2B5EF4-FFF2-40B4-BE49-F238E27FC236}">
                <a16:creationId xmlns:a16="http://schemas.microsoft.com/office/drawing/2014/main" id="{A1A27EA7-1276-4889-9891-9586EF4573D1}"/>
              </a:ext>
            </a:extLst>
          </p:cNvPr>
          <p:cNvSpPr>
            <a:spLocks noGrp="1"/>
          </p:cNvSpPr>
          <p:nvPr>
            <p:ph idx="1"/>
          </p:nvPr>
        </p:nvSpPr>
        <p:spPr>
          <a:xfrm>
            <a:off x="457200" y="1034980"/>
            <a:ext cx="8229600" cy="3895922"/>
          </a:xfrm>
        </p:spPr>
        <p:txBody>
          <a:bodyPr>
            <a:normAutofit/>
          </a:bodyPr>
          <a:lstStyle/>
          <a:p>
            <a:pPr lvl="1"/>
            <a:r>
              <a:rPr lang="en-US" dirty="0">
                <a:solidFill>
                  <a:schemeClr val="tx1"/>
                </a:solidFill>
              </a:rPr>
              <a:t>Project timeline coordinated with Bitfocus</a:t>
            </a:r>
          </a:p>
          <a:p>
            <a:pPr lvl="1"/>
            <a:endParaRPr lang="en-US" dirty="0">
              <a:solidFill>
                <a:schemeClr val="tx1"/>
              </a:solidFill>
            </a:endParaRPr>
          </a:p>
          <a:p>
            <a:pPr lvl="1"/>
            <a:r>
              <a:rPr lang="en-US" dirty="0">
                <a:solidFill>
                  <a:schemeClr val="tx1"/>
                </a:solidFill>
              </a:rPr>
              <a:t>Migration of data – 2014</a:t>
            </a:r>
          </a:p>
          <a:p>
            <a:pPr lvl="1"/>
            <a:endParaRPr lang="en-US" dirty="0">
              <a:solidFill>
                <a:schemeClr val="tx1"/>
              </a:solidFill>
            </a:endParaRPr>
          </a:p>
          <a:p>
            <a:pPr lvl="1"/>
            <a:r>
              <a:rPr lang="en-US" dirty="0">
                <a:solidFill>
                  <a:schemeClr val="tx1"/>
                </a:solidFill>
              </a:rPr>
              <a:t>New system setup</a:t>
            </a:r>
          </a:p>
          <a:p>
            <a:pPr lvl="1"/>
            <a:endParaRPr lang="en-US" dirty="0">
              <a:solidFill>
                <a:schemeClr val="tx1"/>
              </a:solidFill>
            </a:endParaRPr>
          </a:p>
          <a:p>
            <a:pPr lvl="1"/>
            <a:r>
              <a:rPr lang="en-US" dirty="0">
                <a:solidFill>
                  <a:schemeClr val="tx1"/>
                </a:solidFill>
              </a:rPr>
              <a:t>Establish training and implementation schedules</a:t>
            </a:r>
          </a:p>
          <a:p>
            <a:pPr lvl="1"/>
            <a:endParaRPr lang="en-US" dirty="0">
              <a:solidFill>
                <a:schemeClr val="tx1"/>
              </a:solidFill>
            </a:endParaRPr>
          </a:p>
          <a:p>
            <a:pPr lvl="1"/>
            <a:r>
              <a:rPr lang="en-US" dirty="0">
                <a:solidFill>
                  <a:schemeClr val="tx1"/>
                </a:solidFill>
              </a:rPr>
              <a:t>Testing of new database</a:t>
            </a:r>
          </a:p>
          <a:p>
            <a:pPr lvl="1"/>
            <a:endParaRPr lang="en-US" dirty="0">
              <a:solidFill>
                <a:schemeClr val="tx1"/>
              </a:solidFill>
            </a:endParaRPr>
          </a:p>
          <a:p>
            <a:pPr lvl="1"/>
            <a:r>
              <a:rPr lang="en-US" dirty="0">
                <a:solidFill>
                  <a:schemeClr val="tx1"/>
                </a:solidFill>
              </a:rPr>
              <a:t>CES process within HMIS setup</a:t>
            </a:r>
          </a:p>
        </p:txBody>
      </p:sp>
    </p:spTree>
    <p:extLst>
      <p:ext uri="{BB962C8B-B14F-4D97-AF65-F5344CB8AC3E}">
        <p14:creationId xmlns:p14="http://schemas.microsoft.com/office/powerpoint/2010/main" val="406400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585478"/>
            <a:ext cx="8520600" cy="638107"/>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dirty="0"/>
              <a:t>HUD Technical Assistance</a:t>
            </a:r>
            <a:endParaRPr dirty="0"/>
          </a:p>
        </p:txBody>
      </p:sp>
      <p:sp>
        <p:nvSpPr>
          <p:cNvPr id="72" name="Shape 72"/>
          <p:cNvSpPr txBox="1">
            <a:spLocks noGrp="1"/>
          </p:cNvSpPr>
          <p:nvPr>
            <p:ph type="body" idx="1"/>
          </p:nvPr>
        </p:nvSpPr>
        <p:spPr>
          <a:xfrm>
            <a:off x="311700" y="947292"/>
            <a:ext cx="8520600" cy="3621583"/>
          </a:xfrm>
          <a:prstGeom prst="rect">
            <a:avLst/>
          </a:prstGeom>
        </p:spPr>
        <p:txBody>
          <a:bodyPr spcFirstLastPara="1" vert="horz" wrap="square" lIns="91425" tIns="91425" rIns="91425" bIns="91425" anchor="t" anchorCtr="0">
            <a:noAutofit/>
          </a:bodyPr>
          <a:lstStyle/>
          <a:p>
            <a:endParaRPr lang="en-US" dirty="0"/>
          </a:p>
          <a:p>
            <a:r>
              <a:rPr lang="en-US" dirty="0"/>
              <a:t>Aug. 7-9 SAMSHA/HUD Youth Demonstration Grant Forum DC</a:t>
            </a:r>
          </a:p>
          <a:p>
            <a:endParaRPr lang="en-US" dirty="0"/>
          </a:p>
          <a:p>
            <a:r>
              <a:rPr lang="en-US" dirty="0"/>
              <a:t>Aug. 13-15 HUD TA – San Diego – CES intensive 3 day boot camp</a:t>
            </a:r>
          </a:p>
          <a:p>
            <a:endParaRPr lang="en-US" dirty="0"/>
          </a:p>
          <a:p>
            <a:r>
              <a:rPr lang="en-US" dirty="0"/>
              <a:t>Aug. 14-15 SAMSHA/HUD/USICH – LA – by invitation </a:t>
            </a:r>
          </a:p>
          <a:p>
            <a:pPr lvl="1"/>
            <a:r>
              <a:rPr lang="en-US" dirty="0"/>
              <a:t>Academy on Unsheltered/Encampments and Outreach</a:t>
            </a:r>
          </a:p>
          <a:p>
            <a:endParaRPr lang="en-US" dirty="0"/>
          </a:p>
          <a:p>
            <a:r>
              <a:rPr lang="en-US" dirty="0"/>
              <a:t>Sept. CoC Governance/Charter support/CES/PIT</a:t>
            </a:r>
          </a:p>
          <a:p>
            <a:endParaRPr lang="en-US" dirty="0"/>
          </a:p>
          <a:p>
            <a:r>
              <a:rPr lang="en-US" dirty="0"/>
              <a:t>Weekly conference calls</a:t>
            </a:r>
          </a:p>
          <a:p>
            <a:pPr marL="342900"/>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1">
      <a:dk1>
        <a:sysClr val="windowText" lastClr="000000"/>
      </a:dk1>
      <a:lt1>
        <a:sysClr val="window" lastClr="FFFFFF"/>
      </a:lt1>
      <a:dk2>
        <a:srgbClr val="1F497D"/>
      </a:dk2>
      <a:lt2>
        <a:srgbClr val="EEECE1"/>
      </a:lt2>
      <a:accent1>
        <a:srgbClr val="366092"/>
      </a:accent1>
      <a:accent2>
        <a:srgbClr val="C0504D"/>
      </a:accent2>
      <a:accent3>
        <a:srgbClr val="244061"/>
      </a:accent3>
      <a:accent4>
        <a:srgbClr val="953734"/>
      </a:accent4>
      <a:accent5>
        <a:srgbClr val="244061"/>
      </a:accent5>
      <a:accent6>
        <a:srgbClr val="953734"/>
      </a:accent6>
      <a:hlink>
        <a:srgbClr val="244061"/>
      </a:hlink>
      <a:folHlink>
        <a:srgbClr val="95373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Urban" id="{06E08561-9CD3-40A8-90A5-A6BCEA969B8E}" vid="{DD78F9AC-841E-41DF-B620-4D82F2833A2C}"/>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772</TotalTime>
  <Words>521</Words>
  <Application>Microsoft Office PowerPoint</Application>
  <PresentationFormat>On-screen Show (16:9)</PresentationFormat>
  <Paragraphs>111</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Wingdings 2</vt:lpstr>
      <vt:lpstr>Arial</vt:lpstr>
      <vt:lpstr>Georgia</vt:lpstr>
      <vt:lpstr>Trebuchet MS</vt:lpstr>
      <vt:lpstr>Urban</vt:lpstr>
      <vt:lpstr>CoC Membership meeting</vt:lpstr>
      <vt:lpstr>CA State CoC Funds – one-time funding   $18.8M San Diego</vt:lpstr>
      <vt:lpstr>What we know to date:</vt:lpstr>
      <vt:lpstr>RTFH efforts to date</vt:lpstr>
      <vt:lpstr>HEAP CA state NOFA</vt:lpstr>
      <vt:lpstr>HMIS new software update</vt:lpstr>
      <vt:lpstr>HMIS staff efforts – software transition</vt:lpstr>
      <vt:lpstr>Next steps:</vt:lpstr>
      <vt:lpstr>HUD Technical Assistance</vt:lpstr>
      <vt:lpstr>CES process improvement update </vt:lpstr>
      <vt:lpstr>HYDP HUD grant – 7.94 M San Diego CoC – 2yrs</vt:lpstr>
      <vt:lpstr>RTFH staff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First</dc:title>
  <dc:creator>Jenna Groesbeck</dc:creator>
  <cp:lastModifiedBy>tkohler</cp:lastModifiedBy>
  <cp:revision>67</cp:revision>
  <dcterms:modified xsi:type="dcterms:W3CDTF">2018-08-23T16:47:23Z</dcterms:modified>
</cp:coreProperties>
</file>