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Roboto Medium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Medium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hDeLlmb5SyGy3a9N4QwiwZsG2r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ess Torr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Medium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6.xml"/><Relationship Id="rId44" Type="http://schemas.openxmlformats.org/officeDocument/2006/relationships/font" Target="fonts/MontserratMedium-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Medium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5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-bold.fntdata"/><Relationship Id="rId16" Type="http://schemas.openxmlformats.org/officeDocument/2006/relationships/slide" Target="slides/slide10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2-10T15:35:49.500">
    <p:pos x="1293" y="1090"/>
    <p:text>@susan.kim@rtfhsd.org ready for your final review and to send to Ed. Boyte
_Assigned to susan.kim@rtfhsd.org_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aC4WMP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12-10T15:22:05.508">
    <p:pos x="762" y="468"/>
    <p:text>updated links, the old ones didn't work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ZUhZe7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4fe7b95b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74fe7b95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Need to talk about: there will not be anymore RS office hours….at least right now.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dfe0f999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1dfe0f99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future of RS Funding and the transition process, including referrals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146061df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2146061df4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146061df4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2146061df4_2_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146061df4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2146061df4_2_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146061df4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2146061df4_2_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146061df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2146061df4_2_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146061df4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2146061df4_2_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9f913ef7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79f913ef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Request that they submit their email addresses if they didn’t receive the invite for the office hours. (include this)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24c3ba70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e24c3ba70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Put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Welcome/Introductions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 u="sng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Housekeeping Items:</a:t>
            </a:r>
            <a:endParaRPr sz="1700" u="sng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 u="sng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4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Adding names and organizations they are with into the chat for recordkeeping. </a:t>
            </a:r>
            <a:endParaRPr sz="14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Please use the chat for any questions, the team will answer as we go and if it cannot be answered, RTFH will post a FAQ or respond via email</a:t>
            </a:r>
            <a:r>
              <a:rPr lang="en" sz="1700" u="sng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700" u="sng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 u="sng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4b1b8de02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74b1b8de0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Include a chart showing amount YTD and clients served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4b1b8de02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74b1b8de0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RTFH has increased RS providers to spend the philanthropic dollars.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have this updated every month so providers can see where we are as a whole on RS funding and to give you enough notice if we need to scale back on spending.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Total Awarded $ 1,755,000.00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Total Processed: $1,226,252.88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Pending Approval: $2,529.09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Remaining balance $ 526,218.03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547700fa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1547700fa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RTFH has increased RS providers to spend the philanthropic dollars.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will have this updated every month so providers can see where we are as a whole on RS funding and to give you enough notice if we need to scale back on spending.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Total Awarded </a:t>
            </a:r>
            <a:r>
              <a:rPr lang="en">
                <a:solidFill>
                  <a:schemeClr val="dk1"/>
                </a:solidFill>
              </a:rPr>
              <a:t>$ 1,755,000.00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Total Processed: $1,226,252.88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Pending Approval: $2,529.09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Remaining balance </a:t>
            </a:r>
            <a:r>
              <a:rPr lang="en">
                <a:solidFill>
                  <a:schemeClr val="dk1"/>
                </a:solidFill>
              </a:rPr>
              <a:t>$ 526,218.03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48258d53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248258d5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The future of RS Funding and the transition process, including referrals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464501bdc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2464501bd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Providers who will no longer have access to RS funds should have already received a letter from RTFH. If you have any questions after this meeting, please reach out to your G&amp;C Manager.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 funds limitation explanation.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will have this updated every month so providers can see where we are as a whole on RS funding and to give you enough notice if we need to scale back on spending.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Remaining balance $931,681.76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Clients Served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140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Households Served 139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Out of the total amount, 10 clients are youth, 30 seniors, and the rest are adults (100)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Highest expenses Deposit/Rental Assistance and Vehicle Repair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6bdc03d4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d6bdc03d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This is referral process is not open to all providers in the community only to those who had RS funding in 2024 and will not have it in 2025.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Update on RTFH to come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Need from RS providers: Dependable POC for RS matches (within 1 business day).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Temporary solution for referring providers until referrals are good.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rtfhsd.org/wp-content/uploads/2024/09/Invoice-Steps-for-RS-2024-JT.docx.pdf" TargetMode="External"/><Relationship Id="rId10" Type="http://schemas.openxmlformats.org/officeDocument/2006/relationships/hyperlink" Target="https://www.rtfhsd.org/wp-content/uploads/2024/09/RS-Policy_Update-April_May-24.pdf" TargetMode="External"/><Relationship Id="rId13" Type="http://schemas.openxmlformats.org/officeDocument/2006/relationships/hyperlink" Target="mailto:BoyteEdwardL@gmail.com" TargetMode="External"/><Relationship Id="rId12" Type="http://schemas.openxmlformats.org/officeDocument/2006/relationships/hyperlink" Target="mailto:taskforce@rtfhsd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Relationship Id="rId9" Type="http://schemas.openxmlformats.org/officeDocument/2006/relationships/hyperlink" Target="https://www.rtfhsd.org/wp-content/uploads/2024/09/RS-Expenditure-Sheet-For-SRs.xlsx" TargetMode="External"/><Relationship Id="rId15" Type="http://schemas.openxmlformats.org/officeDocument/2006/relationships/hyperlink" Target="https://www.rtfhsd.org/funding/grants-recipients/" TargetMode="External"/><Relationship Id="rId14" Type="http://schemas.openxmlformats.org/officeDocument/2006/relationships/hyperlink" Target="https://www.rtfhsd.org/wp-content/uploads/2024/10/Diversion-101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hyperlink" Target="mailto:support@rtfhsd.org" TargetMode="External"/><Relationship Id="rId8" Type="http://schemas.openxmlformats.org/officeDocument/2006/relationships/hyperlink" Target="mailto:grants@rtfhsd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hyperlink" Target="mailto:grants@rtfhsd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s://docs.google.com/forms/d/e/1FAIpQLSdZOWulfbucoylUc--a8CNciQ9_ZkYtqFcQFprrESejHuFwnQ/viewform?usp=sharing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www.rtfhsd.org/wp-content/uploads/2024/09/RS-Policy_Update-April_May-24.pdf" TargetMode="External"/><Relationship Id="rId7" Type="http://schemas.openxmlformats.org/officeDocument/2006/relationships/hyperlink" Target="mailto:diversion@rtfhsd.org" TargetMode="External"/><Relationship Id="rId8" Type="http://schemas.openxmlformats.org/officeDocument/2006/relationships/hyperlink" Target="https://sandiego.clarityhs.com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/>
          <p:nvPr/>
        </p:nvSpPr>
        <p:spPr>
          <a:xfrm>
            <a:off x="0" y="0"/>
            <a:ext cx="9170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2053050" y="1730749"/>
            <a:ext cx="6421800" cy="1969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857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</a:pPr>
            <a:r>
              <a:rPr b="1" i="0" lang="en" sz="9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Resolution Strategies (RS) </a:t>
            </a:r>
            <a:endParaRPr b="1" i="0" sz="9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</a:pPr>
            <a:r>
              <a:rPr b="1" i="0" lang="en" sz="9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Office Hours</a:t>
            </a:r>
            <a:endParaRPr b="1" i="0" sz="9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</a:pPr>
            <a:r>
              <a:rPr lang="en" sz="9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Dec 12</a:t>
            </a:r>
            <a:r>
              <a:rPr b="0" i="0" lang="en" sz="9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, 2024</a:t>
            </a:r>
            <a:endParaRPr b="0" i="0" sz="9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</a:pPr>
            <a:r>
              <a:rPr lang="en" sz="9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b="0" i="0" lang="en" sz="9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:00 am - 1</a:t>
            </a:r>
            <a:r>
              <a:rPr lang="en" sz="9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0" i="0" lang="en" sz="9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:00 am</a:t>
            </a:r>
            <a:endParaRPr b="0" i="0" sz="9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46869"/>
              <a:buFont typeface="Arial"/>
              <a:buNone/>
            </a:pPr>
            <a:r>
              <a:t/>
            </a:r>
            <a:endParaRPr b="0" i="0" sz="2773" u="none" cap="none" strike="noStrike">
              <a:solidFill>
                <a:srgbClr val="006DB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D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D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33823" t="0"/>
          <a:stretch/>
        </p:blipFill>
        <p:spPr>
          <a:xfrm>
            <a:off x="0" y="0"/>
            <a:ext cx="1703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 b="0" l="0" r="0" t="9"/>
          <a:stretch/>
        </p:blipFill>
        <p:spPr>
          <a:xfrm>
            <a:off x="7418750" y="393750"/>
            <a:ext cx="1092326" cy="5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4fe7b95be_0_0"/>
          <p:cNvSpPr/>
          <p:nvPr/>
        </p:nvSpPr>
        <p:spPr>
          <a:xfrm>
            <a:off x="-106800" y="-70775"/>
            <a:ext cx="9306900" cy="533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g274fe7b95b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77681" y="4635748"/>
            <a:ext cx="959794" cy="6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74fe7b95be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418750" y="108550"/>
            <a:ext cx="1239675" cy="677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g274fe7b95be_0_0"/>
          <p:cNvGrpSpPr/>
          <p:nvPr/>
        </p:nvGrpSpPr>
        <p:grpSpPr>
          <a:xfrm>
            <a:off x="147769" y="37300"/>
            <a:ext cx="371475" cy="1285875"/>
            <a:chOff x="361069" y="191700"/>
            <a:chExt cx="371475" cy="1285875"/>
          </a:xfrm>
        </p:grpSpPr>
        <p:pic>
          <p:nvPicPr>
            <p:cNvPr id="159" name="Google Shape;159;g274fe7b95be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274fe7b95be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g274fe7b95be_0_0"/>
          <p:cNvSpPr txBox="1"/>
          <p:nvPr/>
        </p:nvSpPr>
        <p:spPr>
          <a:xfrm>
            <a:off x="1574100" y="81975"/>
            <a:ext cx="51147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Close Out</a:t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2" name="Google Shape;162;g274fe7b95be_0_0"/>
          <p:cNvGrpSpPr/>
          <p:nvPr/>
        </p:nvGrpSpPr>
        <p:grpSpPr>
          <a:xfrm>
            <a:off x="519261" y="1071550"/>
            <a:ext cx="7535800" cy="1173000"/>
            <a:chOff x="584816" y="1071539"/>
            <a:chExt cx="7426628" cy="1173000"/>
          </a:xfrm>
        </p:grpSpPr>
        <p:sp>
          <p:nvSpPr>
            <p:cNvPr id="163" name="Google Shape;163;g274fe7b95be_0_0"/>
            <p:cNvSpPr txBox="1"/>
            <p:nvPr/>
          </p:nvSpPr>
          <p:spPr>
            <a:xfrm>
              <a:off x="584816" y="1159875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08563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Invoice </a:t>
              </a:r>
              <a:endParaRPr sz="4400">
                <a:solidFill>
                  <a:srgbClr val="08563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4" name="Google Shape;164;g274fe7b95be_0_0"/>
            <p:cNvSpPr/>
            <p:nvPr/>
          </p:nvSpPr>
          <p:spPr>
            <a:xfrm>
              <a:off x="2775244" y="1200164"/>
              <a:ext cx="5236200" cy="8547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274fe7b95be_0_0"/>
            <p:cNvSpPr txBox="1"/>
            <p:nvPr/>
          </p:nvSpPr>
          <p:spPr>
            <a:xfrm>
              <a:off x="2747309" y="1071539"/>
              <a:ext cx="49872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12/15/24 Invoices Due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Please submit all expenses for reimbursement including all documentation and general ledger (GL).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g274fe7b95be_0_0"/>
          <p:cNvGrpSpPr/>
          <p:nvPr/>
        </p:nvGrpSpPr>
        <p:grpSpPr>
          <a:xfrm>
            <a:off x="519250" y="2244346"/>
            <a:ext cx="7536329" cy="800241"/>
            <a:chOff x="586745" y="2207515"/>
            <a:chExt cx="7063102" cy="731816"/>
          </a:xfrm>
        </p:grpSpPr>
        <p:sp>
          <p:nvSpPr>
            <p:cNvPr id="167" name="Google Shape;167;g274fe7b95be_0_0"/>
            <p:cNvSpPr txBox="1"/>
            <p:nvPr/>
          </p:nvSpPr>
          <p:spPr>
            <a:xfrm>
              <a:off x="586745" y="2257730"/>
              <a:ext cx="1937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0B713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HMIS</a:t>
              </a:r>
              <a:endParaRPr sz="4400">
                <a:solidFill>
                  <a:srgbClr val="0B713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8" name="Google Shape;168;g274fe7b95be_0_0"/>
            <p:cNvSpPr/>
            <p:nvPr/>
          </p:nvSpPr>
          <p:spPr>
            <a:xfrm>
              <a:off x="2641947" y="2207515"/>
              <a:ext cx="5007900" cy="7317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g274fe7b95be_0_0"/>
            <p:cNvSpPr txBox="1"/>
            <p:nvPr/>
          </p:nvSpPr>
          <p:spPr>
            <a:xfrm>
              <a:off x="2676577" y="2257730"/>
              <a:ext cx="4885500" cy="6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sure all the data entered is clean and data quality is up to date.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If you’re not getting RS funding for next year, notify the HMIS team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g274fe7b95be_0_0"/>
          <p:cNvGrpSpPr/>
          <p:nvPr/>
        </p:nvGrpSpPr>
        <p:grpSpPr>
          <a:xfrm>
            <a:off x="519258" y="3221100"/>
            <a:ext cx="7535714" cy="1375021"/>
            <a:chOff x="706134" y="3037902"/>
            <a:chExt cx="6581410" cy="782418"/>
          </a:xfrm>
        </p:grpSpPr>
        <p:sp>
          <p:nvSpPr>
            <p:cNvPr id="171" name="Google Shape;171;g274fe7b95be_0_0"/>
            <p:cNvSpPr txBox="1"/>
            <p:nvPr/>
          </p:nvSpPr>
          <p:spPr>
            <a:xfrm>
              <a:off x="706134" y="3037902"/>
              <a:ext cx="1869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>
                  <a:solidFill>
                    <a:srgbClr val="0B77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Final </a:t>
              </a:r>
              <a:endParaRPr sz="4400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2" name="Google Shape;172;g274fe7b95be_0_0"/>
            <p:cNvSpPr/>
            <p:nvPr/>
          </p:nvSpPr>
          <p:spPr>
            <a:xfrm>
              <a:off x="2606943" y="3088620"/>
              <a:ext cx="46806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g274fe7b95be_0_0"/>
            <p:cNvSpPr txBox="1"/>
            <p:nvPr/>
          </p:nvSpPr>
          <p:spPr>
            <a:xfrm>
              <a:off x="2685323" y="3121450"/>
              <a:ext cx="44205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Final invoices are due 1/15/25 - RTFH will not take any invoices later than the 15th.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:go="http://customooxmlschemas.google.com/" textRoundtripDataId="28"/>
                    </a:ext>
                  </a:extLst>
                </a:rPr>
                <a:t>Final report submission 1/30/25 - covering the entire grant term.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AutoNum type="arabicPeriod"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RTFH will send out a close out letter once all invoices have been processed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dfe0f999d_0_5"/>
          <p:cNvSpPr/>
          <p:nvPr/>
        </p:nvSpPr>
        <p:spPr>
          <a:xfrm>
            <a:off x="0" y="0"/>
            <a:ext cx="9170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g31dfe0f999d_0_5"/>
          <p:cNvSpPr txBox="1"/>
          <p:nvPr/>
        </p:nvSpPr>
        <p:spPr>
          <a:xfrm>
            <a:off x="2016100" y="1516625"/>
            <a:ext cx="6769200" cy="25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RS Connection 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Creativity 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D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0" name="Google Shape;180;g31dfe0f999d_0_5"/>
          <p:cNvPicPr preferRelativeResize="0"/>
          <p:nvPr/>
        </p:nvPicPr>
        <p:blipFill rotWithShape="1">
          <a:blip r:embed="rId3">
            <a:alphaModFix/>
          </a:blip>
          <a:srcRect b="0" l="0" r="33823" t="0"/>
          <a:stretch/>
        </p:blipFill>
        <p:spPr>
          <a:xfrm>
            <a:off x="0" y="0"/>
            <a:ext cx="1703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1dfe0f999d_0_5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g31dfe0f999d_0_5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418750" y="393750"/>
            <a:ext cx="1092326" cy="5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146061df4_2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Diversion and RS Funding – Connection &amp; Creativity	</a:t>
            </a:r>
            <a:b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</a:br>
            <a:endParaRPr/>
          </a:p>
        </p:txBody>
      </p:sp>
      <p:sp>
        <p:nvSpPr>
          <p:cNvPr id="188" name="Google Shape;188;g32146061df4_2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Uncertain funding is the norm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Focuses our attention on CLIENT ENGAGEMENT and CREATIVITY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RS, diversion flex funding</a:t>
            </a:r>
            <a:r>
              <a:rPr lang="en"/>
              <a:t>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Should be seen as the last step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A tool to assist clients with their own housing plan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With the funding the client will be housed,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Without it they will remain unhoused, and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Funds are not available elsewhere 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146061df4_2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Diversion and RS Funding – Connection</a:t>
            </a:r>
            <a:endParaRPr/>
          </a:p>
        </p:txBody>
      </p:sp>
      <p:sp>
        <p:nvSpPr>
          <p:cNvPr id="194" name="Google Shape;194;g32146061df4_2_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key to Trauma Informed Care and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Creative solutions are usually only possible if we connect and partner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Empathy – connection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Demonstrating that they are valued and that we care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Listening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body language, eye contact and paraphrasing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Empathy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Statement of empathy “you seem frustrated”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Validating – acknowledging their experience, and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Normalizing – helping them not feel alone in an experience, “many people are scared to be in your situation as well”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146061df4_2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Fully Understanding their Story</a:t>
            </a:r>
            <a:endParaRPr/>
          </a:p>
        </p:txBody>
      </p:sp>
      <p:sp>
        <p:nvSpPr>
          <p:cNvPr id="200" name="Google Shape;200;g32146061df4_2_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addition to the connection, fully understanding their experience, including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Their previous and current income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their most successful housing has looked like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us to understand what their next, safer and more permanent housing options may be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 where and how they have lived before is most similar to where they may live next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diversion, </a:t>
            </a:r>
            <a:r>
              <a:rPr lang="en"/>
              <a:t>it's</a:t>
            </a:r>
            <a:r>
              <a:rPr lang="en"/>
              <a:t> rare to pay first month’s rent and deposit for someone who doesn’t have a strong rental history and income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146061df4_2_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Diversion and RS Funding – Creativity	</a:t>
            </a:r>
            <a:b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</a:br>
            <a:endParaRPr/>
          </a:p>
        </p:txBody>
      </p:sp>
      <p:sp>
        <p:nvSpPr>
          <p:cNvPr id="206" name="Google Shape;206;g32146061df4_2_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we have connected and understood their journey,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we can begin to partner with them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Exploring options and resources they may have forgotten or dismissed: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Skills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Interests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People they may have lived with or otherwise supported them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Shared housing option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Employment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Interim Housing as we work with them on longer-term options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146061df4_2_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Diversion and RS Funding – Creativity</a:t>
            </a:r>
            <a:endParaRPr/>
          </a:p>
        </p:txBody>
      </p:sp>
      <p:sp>
        <p:nvSpPr>
          <p:cNvPr id="212" name="Google Shape;212;g32146061df4_2_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your team creativity use diversion?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unique aspects of your program, 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 those you work with?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Clients without strong rental history and income will need creative support and partnership to get and maintain permanent housing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Let’s look at how the Alpha Project, as an example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2146061df4_2_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Diversion Practice – Alpha Project </a:t>
            </a:r>
            <a:endParaRPr/>
          </a:p>
        </p:txBody>
      </p:sp>
      <p:sp>
        <p:nvSpPr>
          <p:cNvPr id="218" name="Google Shape;218;g32146061df4_2_26"/>
          <p:cNvSpPr txBox="1"/>
          <p:nvPr>
            <p:ph idx="1" type="body"/>
          </p:nvPr>
        </p:nvSpPr>
        <p:spPr>
          <a:xfrm>
            <a:off x="311700" y="1152474"/>
            <a:ext cx="8520600" cy="359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Clientele – not recently evicted or have strong rental history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qualify as chronically homeless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On-going staff support and training, weekly: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Mini-trainings that reinforce the steps and values of diversion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Case conferencing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Office hours on finding units and property owner engagement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Genuine client engagement and support exploration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Dedicated diversion team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to employment prior to housing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 SRO – steps by step, mini-wins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30% housed were chronically homeless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9f913ef72_0_0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g279f913ef7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79f913ef72_0_0"/>
          <p:cNvSpPr txBox="1"/>
          <p:nvPr/>
        </p:nvSpPr>
        <p:spPr>
          <a:xfrm>
            <a:off x="1625938" y="2089044"/>
            <a:ext cx="5147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Questions? </a:t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g279f913ef72_0_0"/>
          <p:cNvSpPr txBox="1"/>
          <p:nvPr/>
        </p:nvSpPr>
        <p:spPr>
          <a:xfrm>
            <a:off x="1297500" y="18894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79f913ef72_0_0"/>
          <p:cNvSpPr txBox="1"/>
          <p:nvPr/>
        </p:nvSpPr>
        <p:spPr>
          <a:xfrm>
            <a:off x="1241750" y="36699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79f913ef72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418750" y="393750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g279f913ef72_0_0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230" name="Google Shape;230;g279f913ef72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279f913ef72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g279f913ef72_0_0" title="Questions - Free of Charge Creative Commons Handwriting image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5950" y="1048625"/>
            <a:ext cx="5408100" cy="3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24c3ba703_1_0"/>
          <p:cNvSpPr/>
          <p:nvPr/>
        </p:nvSpPr>
        <p:spPr>
          <a:xfrm>
            <a:off x="-28050" y="-11470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g2e24c3ba703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e24c3ba703_1_0"/>
          <p:cNvSpPr txBox="1"/>
          <p:nvPr/>
        </p:nvSpPr>
        <p:spPr>
          <a:xfrm>
            <a:off x="1210925" y="744194"/>
            <a:ext cx="5147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Resources</a:t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2e24c3ba703_1_0"/>
          <p:cNvSpPr txBox="1"/>
          <p:nvPr/>
        </p:nvSpPr>
        <p:spPr>
          <a:xfrm>
            <a:off x="1297500" y="18894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e24c3ba703_1_0"/>
          <p:cNvPicPr preferRelativeResize="0"/>
          <p:nvPr/>
        </p:nvPicPr>
        <p:blipFill rotWithShape="1">
          <a:blip r:embed="rId5">
            <a:alphaModFix/>
          </a:blip>
          <a:srcRect b="0" l="0" r="0" t="9"/>
          <a:stretch/>
        </p:blipFill>
        <p:spPr>
          <a:xfrm>
            <a:off x="6836425" y="359825"/>
            <a:ext cx="1563126" cy="72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g2e24c3ba703_1_0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243" name="Google Shape;243;g2e24c3ba703_1_0"/>
            <p:cNvPicPr preferRelativeResize="0"/>
            <p:nvPr/>
          </p:nvPicPr>
          <p:blipFill rotWithShape="1">
            <a:blip r:embed="rId6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g2e24c3ba703_1_0"/>
            <p:cNvPicPr preferRelativeResize="0"/>
            <p:nvPr/>
          </p:nvPicPr>
          <p:blipFill rotWithShape="1">
            <a:blip r:embed="rId6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g2e24c3ba703_1_0"/>
          <p:cNvGrpSpPr/>
          <p:nvPr/>
        </p:nvGrpSpPr>
        <p:grpSpPr>
          <a:xfrm>
            <a:off x="3322382" y="1653783"/>
            <a:ext cx="2020558" cy="1959804"/>
            <a:chOff x="1083110" y="1941520"/>
            <a:chExt cx="2493900" cy="1110245"/>
          </a:xfrm>
        </p:grpSpPr>
        <p:sp>
          <p:nvSpPr>
            <p:cNvPr id="246" name="Google Shape;246;g2e24c3ba703_1_0"/>
            <p:cNvSpPr txBox="1"/>
            <p:nvPr/>
          </p:nvSpPr>
          <p:spPr>
            <a:xfrm>
              <a:off x="1083110" y="1941520"/>
              <a:ext cx="2493900" cy="198600"/>
            </a:xfrm>
            <a:prstGeom prst="rect">
              <a:avLst/>
            </a:prstGeom>
            <a:noFill/>
            <a:ln cap="flat" cmpd="sng" w="9525">
              <a:solidFill>
                <a:srgbClr val="8D3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HMIS</a:t>
              </a:r>
              <a:endParaRPr b="1" i="0" sz="15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g2e24c3ba703_1_0"/>
            <p:cNvSpPr txBox="1"/>
            <p:nvPr/>
          </p:nvSpPr>
          <p:spPr>
            <a:xfrm>
              <a:off x="1083110" y="2140365"/>
              <a:ext cx="2493900" cy="911400"/>
            </a:xfrm>
            <a:prstGeom prst="rect">
              <a:avLst/>
            </a:prstGeom>
            <a:noFill/>
            <a:ln cap="flat" cmpd="sng" w="9525">
              <a:solidFill>
                <a:srgbClr val="8D3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Data/Reporting Questions</a:t>
              </a:r>
              <a:endParaRPr b="1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b="1" i="0" lang="en" sz="1200" u="sng" cap="none" strike="noStrike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7"/>
                </a:rPr>
                <a:t>support@rtfhsd.org</a:t>
              </a:r>
              <a:r>
                <a:rPr b="1" i="0" lang="en" sz="12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0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g2e24c3ba703_1_0"/>
          <p:cNvGrpSpPr/>
          <p:nvPr/>
        </p:nvGrpSpPr>
        <p:grpSpPr>
          <a:xfrm>
            <a:off x="806475" y="1653862"/>
            <a:ext cx="2292076" cy="1959714"/>
            <a:chOff x="1083109" y="1895053"/>
            <a:chExt cx="1799400" cy="962626"/>
          </a:xfrm>
        </p:grpSpPr>
        <p:sp>
          <p:nvSpPr>
            <p:cNvPr id="249" name="Google Shape;249;g2e24c3ba703_1_0"/>
            <p:cNvSpPr txBox="1"/>
            <p:nvPr/>
          </p:nvSpPr>
          <p:spPr>
            <a:xfrm>
              <a:off x="1083109" y="1895053"/>
              <a:ext cx="1799400" cy="172200"/>
            </a:xfrm>
            <a:prstGeom prst="rect">
              <a:avLst/>
            </a:prstGeom>
            <a:noFill/>
            <a:ln cap="flat" cmpd="sng" w="9525">
              <a:solidFill>
                <a:srgbClr val="8D3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Grants &amp; Contracts</a:t>
              </a:r>
              <a:endParaRPr b="1" i="0" sz="15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g2e24c3ba703_1_0"/>
            <p:cNvSpPr txBox="1"/>
            <p:nvPr/>
          </p:nvSpPr>
          <p:spPr>
            <a:xfrm>
              <a:off x="1083109" y="2067478"/>
              <a:ext cx="1799400" cy="790200"/>
            </a:xfrm>
            <a:prstGeom prst="rect">
              <a:avLst/>
            </a:prstGeom>
            <a:noFill/>
            <a:ln cap="flat" cmpd="sng" w="9525">
              <a:solidFill>
                <a:srgbClr val="8D31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Financial Questions</a:t>
              </a:r>
              <a:endParaRPr b="1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sng" cap="none" strike="noStrike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grants@rtfhsd.org</a:t>
              </a:r>
              <a:r>
                <a:rPr b="1" i="0" lang="en" sz="1200" u="none" cap="none" strike="noStrike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0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endParaRPr>
            </a:p>
            <a:p>
              <a:pPr indent="-298450" lvl="1" marL="2857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" sz="1100">
                  <a:solidFill>
                    <a:schemeClr val="dk1"/>
                  </a:solidFill>
                </a:rPr>
                <a:t>Expenditure Sheet: </a:t>
              </a:r>
              <a:r>
                <a:rPr i="1" lang="en" sz="1100" u="sng">
                  <a:solidFill>
                    <a:srgbClr val="0075C2"/>
                  </a:solidFill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click here</a:t>
              </a:r>
              <a:endParaRPr sz="12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1" marL="2857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" sz="1100">
                  <a:solidFill>
                    <a:schemeClr val="dk1"/>
                  </a:solidFill>
                </a:rPr>
                <a:t>RS  P&amp;P – </a:t>
              </a:r>
              <a:r>
                <a:rPr i="1" lang="en" sz="1100" u="sng">
                  <a:solidFill>
                    <a:srgbClr val="0075C2"/>
                  </a:solidFill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click here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1" marL="2857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" sz="1100">
                  <a:solidFill>
                    <a:schemeClr val="dk1"/>
                  </a:solidFill>
                </a:rPr>
                <a:t>Invoice Steps: </a:t>
              </a:r>
              <a:r>
                <a:rPr i="1" lang="en" sz="1100" u="sng">
                  <a:solidFill>
                    <a:srgbClr val="0075C2"/>
                  </a:solidFill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click here</a:t>
              </a:r>
              <a:endParaRPr sz="12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1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1" name="Google Shape;251;g2e24c3ba703_1_0"/>
          <p:cNvSpPr txBox="1"/>
          <p:nvPr/>
        </p:nvSpPr>
        <p:spPr>
          <a:xfrm>
            <a:off x="5583150" y="2004775"/>
            <a:ext cx="2552700" cy="1608900"/>
          </a:xfrm>
          <a:prstGeom prst="rect">
            <a:avLst/>
          </a:prstGeom>
          <a:noFill/>
          <a:ln cap="flat" cmpd="sng" w="9525">
            <a:solidFill>
              <a:srgbClr val="8D3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Programmatic Questions</a:t>
            </a:r>
            <a:endParaRPr b="1" i="0" sz="12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Training: </a:t>
            </a:r>
            <a:r>
              <a:rPr b="0" i="0" lang="en" sz="1150" u="sng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taskforce@rtfhsd.org</a:t>
            </a:r>
            <a:endParaRPr b="0" i="0" sz="11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Practices:</a:t>
            </a:r>
            <a:r>
              <a:rPr b="0" i="0" lang="en" sz="1150" u="sng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BoyteEdwardL@gmail.com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Diversion 101 – </a:t>
            </a:r>
            <a:r>
              <a:rPr i="1" lang="en" sz="1100" u="sng">
                <a:solidFill>
                  <a:srgbClr val="0075C2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2e24c3ba703_1_0"/>
          <p:cNvSpPr txBox="1"/>
          <p:nvPr/>
        </p:nvSpPr>
        <p:spPr>
          <a:xfrm>
            <a:off x="5583150" y="1653800"/>
            <a:ext cx="2552700" cy="350700"/>
          </a:xfrm>
          <a:prstGeom prst="rect">
            <a:avLst/>
          </a:prstGeom>
          <a:noFill/>
          <a:ln cap="flat" cmpd="sng" w="9525">
            <a:solidFill>
              <a:srgbClr val="8D31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Diversion</a:t>
            </a:r>
            <a:endParaRPr b="1" i="0" sz="15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2e24c3ba703_1_0"/>
          <p:cNvSpPr txBox="1"/>
          <p:nvPr/>
        </p:nvSpPr>
        <p:spPr>
          <a:xfrm>
            <a:off x="651125" y="3793150"/>
            <a:ext cx="75120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0097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resources and documents can be found on the RTFH’s website: </a:t>
            </a:r>
            <a:r>
              <a:rPr b="1" lang="en" sz="12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https://www.rtfhsd.org/funding/grant-recipients/</a:t>
            </a:r>
            <a:r>
              <a:rPr b="1"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" sz="1200" u="none" cap="none" strike="noStrike">
                <a:solidFill>
                  <a:srgbClr val="0097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147250" y="160600"/>
            <a:ext cx="16281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3"/>
              <a:buFont typeface="Arial"/>
              <a:buNone/>
            </a:pPr>
            <a:r>
              <a:rPr b="1" i="0" lang="en" sz="2616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Welcome</a:t>
            </a:r>
            <a:endParaRPr b="1" i="0" sz="2616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07500" y="848200"/>
            <a:ext cx="7796700" cy="3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sng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Guest Speakers</a:t>
            </a:r>
            <a:endParaRPr b="0" i="0" sz="1800" u="sng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Ed Boyte, Founder of the Listening Group, RTFH Consultant</a:t>
            </a:r>
            <a:endParaRPr b="0" i="0" sz="1800" u="sng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sng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RTFH Team</a:t>
            </a:r>
            <a:endParaRPr b="0" i="0" sz="1800" u="sng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Jan Walton, Regional Outreach Coordinator East/South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Vanessa Graziano, Community Partnership Liaison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Tyler Uhlig, HMIS Manager</a:t>
            </a:r>
            <a:endParaRPr b="0" i="0" sz="1800" u="sng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sng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Grants &amp; Contract </a:t>
            </a:r>
            <a:r>
              <a:rPr b="0" i="0" lang="en" sz="1800" u="sng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Team</a:t>
            </a:r>
            <a:endParaRPr b="0" i="0" sz="1800" u="sng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Susan Kim, Grants &amp; Contracts Manager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Ronniece Boston, Grants &amp; Contracts Manager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Jess Torres, Program Analyst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Quanisha Spann, Program Specialist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Georgia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17" y="393513"/>
            <a:ext cx="590100" cy="58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006619" y="151150"/>
            <a:ext cx="1504456" cy="6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-28050" y="-660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1035900" y="731525"/>
            <a:ext cx="51471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Agenda</a:t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297500" y="18894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035900" y="1403036"/>
            <a:ext cx="70722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8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Spending (Snapshot)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RS Future &amp; Transition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Updates, Referrals, Close-Out</a:t>
            </a:r>
            <a:endParaRPr sz="18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RS Connection &amp; Creativity</a:t>
            </a:r>
            <a:endParaRPr sz="18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Q&amp;As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Reminders &amp; Resources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297500" y="37191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690605" y="286309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77" name="Google Shape;77;p3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4b1b8de02_0_21"/>
          <p:cNvSpPr/>
          <p:nvPr/>
        </p:nvSpPr>
        <p:spPr>
          <a:xfrm>
            <a:off x="0" y="0"/>
            <a:ext cx="9170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g274b1b8de02_0_21"/>
          <p:cNvSpPr txBox="1"/>
          <p:nvPr/>
        </p:nvSpPr>
        <p:spPr>
          <a:xfrm>
            <a:off x="2046275" y="855000"/>
            <a:ext cx="64218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rPr b="1" i="0" lang="en" sz="5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 YTD 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t/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Financial &amp; Outcomes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rPr b="1" i="0" lang="en" sz="5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napshot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t/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1/1/24 thru 11/30/24</a:t>
            </a:r>
            <a:r>
              <a:rPr b="1" i="0" lang="en" sz="5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5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D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" name="Google Shape;85;g274b1b8de02_0_21"/>
          <p:cNvPicPr preferRelativeResize="0"/>
          <p:nvPr/>
        </p:nvPicPr>
        <p:blipFill rotWithShape="1">
          <a:blip r:embed="rId3">
            <a:alphaModFix/>
          </a:blip>
          <a:srcRect b="0" l="0" r="33823" t="0"/>
          <a:stretch/>
        </p:blipFill>
        <p:spPr>
          <a:xfrm>
            <a:off x="0" y="0"/>
            <a:ext cx="1703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4b1b8de02_0_21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g274b1b8de02_0_21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418750" y="393750"/>
            <a:ext cx="1092326" cy="5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4b1b8de02_0_29"/>
          <p:cNvSpPr/>
          <p:nvPr/>
        </p:nvSpPr>
        <p:spPr>
          <a:xfrm>
            <a:off x="-106791" y="-1320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84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g274b1b8de02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74b1b8de02_0_29"/>
          <p:cNvSpPr txBox="1"/>
          <p:nvPr/>
        </p:nvSpPr>
        <p:spPr>
          <a:xfrm>
            <a:off x="1297500" y="18894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274b1b8de02_0_29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691050" y="191700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g274b1b8de02_0_29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97" name="Google Shape;97;g274b1b8de02_0_29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g274b1b8de02_0_29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g274b1b8de02_0_29"/>
          <p:cNvPicPr preferRelativeResize="0"/>
          <p:nvPr/>
        </p:nvPicPr>
        <p:blipFill rotWithShape="1">
          <a:blip r:embed="rId6">
            <a:alphaModFix/>
          </a:blip>
          <a:srcRect b="5773" l="22509" r="3977" t="3597"/>
          <a:stretch/>
        </p:blipFill>
        <p:spPr>
          <a:xfrm>
            <a:off x="1215600" y="180600"/>
            <a:ext cx="6161601" cy="49037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840000" dist="19050">
              <a:srgbClr val="000000">
                <a:alpha val="4941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547700fa7_1_0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275C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g21547700fa7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1547700fa7_1_0"/>
          <p:cNvSpPr txBox="1"/>
          <p:nvPr/>
        </p:nvSpPr>
        <p:spPr>
          <a:xfrm>
            <a:off x="1035900" y="392125"/>
            <a:ext cx="51471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Households </a:t>
            </a:r>
            <a:r>
              <a:rPr b="1" i="0" lang="en" sz="2600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Served</a:t>
            </a:r>
            <a:endParaRPr b="1" i="0" sz="2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21547700fa7_1_0"/>
          <p:cNvSpPr txBox="1"/>
          <p:nvPr/>
        </p:nvSpPr>
        <p:spPr>
          <a:xfrm>
            <a:off x="1297500" y="18894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1547700fa7_1_0"/>
          <p:cNvSpPr txBox="1"/>
          <p:nvPr/>
        </p:nvSpPr>
        <p:spPr>
          <a:xfrm>
            <a:off x="1035900" y="974450"/>
            <a:ext cx="71223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2600"/>
              <a:buFont typeface="Roboto"/>
              <a:buChar char="●"/>
            </a:pP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Households 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Served </a:t>
            </a:r>
            <a:r>
              <a:rPr lang="en" sz="1900">
                <a:solidFill>
                  <a:srgbClr val="006DB8"/>
                </a:solidFill>
              </a:rPr>
              <a:t>400</a:t>
            </a:r>
            <a:endParaRPr b="0" i="0" sz="1900" u="none" cap="none" strike="noStrike">
              <a:solidFill>
                <a:srgbClr val="006D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2600"/>
              <a:buFont typeface="Roboto"/>
              <a:buChar char="○"/>
            </a:pP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Out of the total amount, </a:t>
            </a:r>
            <a:r>
              <a:rPr lang="en" sz="1900">
                <a:solidFill>
                  <a:srgbClr val="006DB8"/>
                </a:solidFill>
              </a:rPr>
              <a:t>30 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clients are youth, </a:t>
            </a:r>
            <a:r>
              <a:rPr lang="en" sz="1900">
                <a:solidFill>
                  <a:srgbClr val="006DB8"/>
                </a:solidFill>
              </a:rPr>
              <a:t>93 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seniors, and </a:t>
            </a:r>
            <a:r>
              <a:rPr lang="en" sz="1900">
                <a:solidFill>
                  <a:srgbClr val="006DB8"/>
                </a:solidFill>
              </a:rPr>
              <a:t>260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>
                <a:solidFill>
                  <a:srgbClr val="006DB8"/>
                </a:solidFill>
              </a:rPr>
              <a:t>adults </a:t>
            </a:r>
            <a:endParaRPr b="0" i="0" sz="1900" u="none" cap="none" strike="noStrike">
              <a:solidFill>
                <a:srgbClr val="006D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1900"/>
              <a:buFont typeface="Arial"/>
              <a:buChar char="○"/>
            </a:pP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Household composition: </a:t>
            </a:r>
            <a:r>
              <a:rPr lang="en" sz="1900">
                <a:solidFill>
                  <a:srgbClr val="006DB8"/>
                </a:solidFill>
              </a:rPr>
              <a:t>153 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families and </a:t>
            </a:r>
            <a:r>
              <a:rPr lang="en" sz="1900">
                <a:solidFill>
                  <a:srgbClr val="006DB8"/>
                </a:solidFill>
              </a:rPr>
              <a:t>238 </a:t>
            </a: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</a:rPr>
              <a:t>individuals, 9 Unknown have been helped </a:t>
            </a:r>
            <a:endParaRPr b="0" i="0" sz="1900" u="none" cap="none" strike="noStrike">
              <a:solidFill>
                <a:srgbClr val="006DB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B8"/>
              </a:buClr>
              <a:buSzPts val="2600"/>
              <a:buFont typeface="Roboto"/>
              <a:buChar char="●"/>
            </a:pPr>
            <a:r>
              <a:rPr b="0" i="0" lang="en" sz="1900" u="none" cap="none" strike="noStrike">
                <a:solidFill>
                  <a:srgbClr val="006DB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Highest expenses submitted Deposit/Rental Assistance and Interim Hotel</a:t>
            </a:r>
            <a:endParaRPr b="0" i="0" sz="2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1" sz="245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g21547700fa7_1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690605" y="286309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g21547700fa7_1_0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111" name="Google Shape;111;g21547700fa7_1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g21547700fa7_1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48258d531_1_0"/>
          <p:cNvSpPr/>
          <p:nvPr/>
        </p:nvSpPr>
        <p:spPr>
          <a:xfrm>
            <a:off x="0" y="0"/>
            <a:ext cx="9170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g2248258d531_1_0"/>
          <p:cNvSpPr txBox="1"/>
          <p:nvPr/>
        </p:nvSpPr>
        <p:spPr>
          <a:xfrm>
            <a:off x="2053050" y="1132350"/>
            <a:ext cx="6769200" cy="25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RS Future Funding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"/>
              <a:buFont typeface="Arial"/>
              <a:buNone/>
            </a:pPr>
            <a:r>
              <a:rPr b="1" lang="en" sz="56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Transition </a:t>
            </a:r>
            <a:endParaRPr b="1" sz="56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6D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" name="Google Shape;119;g2248258d531_1_0"/>
          <p:cNvPicPr preferRelativeResize="0"/>
          <p:nvPr/>
        </p:nvPicPr>
        <p:blipFill rotWithShape="1">
          <a:blip r:embed="rId3">
            <a:alphaModFix/>
          </a:blip>
          <a:srcRect b="0" l="0" r="33823" t="0"/>
          <a:stretch/>
        </p:blipFill>
        <p:spPr>
          <a:xfrm>
            <a:off x="0" y="0"/>
            <a:ext cx="1703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248258d531_1_0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g2248258d531_1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418750" y="393750"/>
            <a:ext cx="1092326" cy="5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464501bdc_0_23"/>
          <p:cNvSpPr/>
          <p:nvPr/>
        </p:nvSpPr>
        <p:spPr>
          <a:xfrm>
            <a:off x="-157725" y="-6600"/>
            <a:ext cx="93018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84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22464501bd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2464501bdc_0_23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691050" y="191700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g22464501bdc_0_23"/>
          <p:cNvGrpSpPr/>
          <p:nvPr/>
        </p:nvGrpSpPr>
        <p:grpSpPr>
          <a:xfrm>
            <a:off x="361069" y="191700"/>
            <a:ext cx="371475" cy="1285875"/>
            <a:chOff x="361069" y="191700"/>
            <a:chExt cx="371475" cy="1285875"/>
          </a:xfrm>
        </p:grpSpPr>
        <p:pic>
          <p:nvPicPr>
            <p:cNvPr id="130" name="Google Shape;130;g22464501bdc_0_23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22464501bdc_0_23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22464501bdc_0_23"/>
          <p:cNvSpPr txBox="1"/>
          <p:nvPr/>
        </p:nvSpPr>
        <p:spPr>
          <a:xfrm>
            <a:off x="1124925" y="493100"/>
            <a:ext cx="2227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2"/>
              <a:buFont typeface="Arial"/>
              <a:buNone/>
            </a:pPr>
            <a:r>
              <a:rPr b="1" i="0" lang="en" sz="2616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1" lang="en" sz="2616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b="1" i="0" lang="en" sz="2616" u="none" cap="none" strike="noStrike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Updates</a:t>
            </a:r>
            <a:endParaRPr b="1" i="0" sz="2616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22464501bdc_0_23"/>
          <p:cNvSpPr txBox="1"/>
          <p:nvPr/>
        </p:nvSpPr>
        <p:spPr>
          <a:xfrm>
            <a:off x="1035900" y="974450"/>
            <a:ext cx="71223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900" u="sng">
                <a:solidFill>
                  <a:srgbClr val="006DB8"/>
                </a:solidFill>
                <a:latin typeface="Calibri"/>
                <a:ea typeface="Calibri"/>
                <a:cs typeface="Calibri"/>
                <a:sym typeface="Calibri"/>
              </a:rPr>
              <a:t>2025 Changes</a:t>
            </a:r>
            <a:endParaRPr b="1" i="0" sz="1900" u="sng" cap="none" strike="noStrike">
              <a:solidFill>
                <a:srgbClr val="006DB8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7D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RTFH will continue funding subrecipients who currently have Diversion-focused Outreach contracts thru 12/31/25. </a:t>
            </a:r>
            <a:endParaRPr b="0" i="0" sz="17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7D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RTFH </a:t>
            </a:r>
            <a:r>
              <a:rPr lang="en" sz="1700" u="sng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will no longer</a:t>
            </a: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 reimburse ineligible activities or clients as funding is limited.</a:t>
            </a:r>
            <a:endParaRPr sz="17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16"/>
                </a:ext>
              </a:extLst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7D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HMIS RS Program and Billing Update (Currently finishing pilot project).</a:t>
            </a:r>
            <a:endParaRPr sz="1700">
              <a:solidFill>
                <a:srgbClr val="0C57D3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19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Technical Assistance (TA)</a:t>
            </a:r>
            <a:endParaRPr b="1" i="0" sz="1700" u="sng" cap="none" strike="noStrike">
              <a:solidFill>
                <a:srgbClr val="0C57D3"/>
              </a:solidFill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21"/>
                </a:ext>
              </a:extLst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7D3"/>
              </a:buClr>
              <a:buSzPts val="1700"/>
              <a:buFont typeface="Roboto"/>
              <a:buChar char="●"/>
            </a:pPr>
            <a:r>
              <a:rPr b="0" i="0" lang="en" sz="17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If </a:t>
            </a: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subrecipients/providers </a:t>
            </a:r>
            <a:r>
              <a:rPr b="0" i="0" lang="en" sz="1700" u="none" cap="none" strike="noStrike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would like specific TA or meetings with Ed Boyte, please contact your RTFH G&amp;C Manager</a:t>
            </a: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grants@rtfhsd.org</a:t>
            </a:r>
            <a:r>
              <a:rPr lang="en" sz="17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6bdc03d48_0_0"/>
          <p:cNvSpPr/>
          <p:nvPr/>
        </p:nvSpPr>
        <p:spPr>
          <a:xfrm>
            <a:off x="-76329" y="-6600"/>
            <a:ext cx="9200100" cy="515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840000" dist="19050">
              <a:srgbClr val="000000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g2d6bdc03d4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d6bdc03d48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7691050" y="191700"/>
            <a:ext cx="1092326" cy="50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g2d6bdc03d48_0_0"/>
          <p:cNvGrpSpPr/>
          <p:nvPr/>
        </p:nvGrpSpPr>
        <p:grpSpPr>
          <a:xfrm>
            <a:off x="-6" y="95625"/>
            <a:ext cx="371475" cy="1285875"/>
            <a:chOff x="361069" y="191700"/>
            <a:chExt cx="371475" cy="1285875"/>
          </a:xfrm>
        </p:grpSpPr>
        <p:pic>
          <p:nvPicPr>
            <p:cNvPr id="142" name="Google Shape;142;g2d6bdc03d48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541994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g2d6bdc03d48_0_0"/>
            <p:cNvPicPr preferRelativeResize="0"/>
            <p:nvPr/>
          </p:nvPicPr>
          <p:blipFill rotWithShape="1">
            <a:blip r:embed="rId5">
              <a:alphaModFix/>
            </a:blip>
            <a:srcRect b="0" l="48704" r="0" t="0"/>
            <a:stretch/>
          </p:blipFill>
          <p:spPr>
            <a:xfrm>
              <a:off x="361069" y="191700"/>
              <a:ext cx="190550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g2d6bdc03d48_0_0"/>
          <p:cNvSpPr txBox="1"/>
          <p:nvPr/>
        </p:nvSpPr>
        <p:spPr>
          <a:xfrm>
            <a:off x="1010850" y="57050"/>
            <a:ext cx="7122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1"/>
              <a:buFont typeface="Arial"/>
              <a:buNone/>
            </a:pPr>
            <a:r>
              <a:rPr b="1" lang="en" sz="2616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RS Referral Process</a:t>
            </a:r>
            <a:endParaRPr b="1" i="0" sz="2616" u="none" cap="none" strike="noStrike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g2d6bdc03d48_0_0"/>
          <p:cNvSpPr txBox="1"/>
          <p:nvPr/>
        </p:nvSpPr>
        <p:spPr>
          <a:xfrm>
            <a:off x="791025" y="410263"/>
            <a:ext cx="7122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6DB8"/>
                </a:solidFill>
                <a:latin typeface="Roboto"/>
                <a:ea typeface="Roboto"/>
                <a:cs typeface="Roboto"/>
                <a:sym typeface="Roboto"/>
              </a:rPr>
              <a:t>This process is for non funded (RS) providers.</a:t>
            </a:r>
            <a:endParaRPr sz="1800">
              <a:solidFill>
                <a:srgbClr val="006D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" name="Google Shape;146;g2d6bdc03d48_0_0"/>
          <p:cNvGrpSpPr/>
          <p:nvPr/>
        </p:nvGrpSpPr>
        <p:grpSpPr>
          <a:xfrm>
            <a:off x="274073" y="842475"/>
            <a:ext cx="8849795" cy="4212478"/>
            <a:chOff x="-519330" y="148003"/>
            <a:chExt cx="10780601" cy="4668600"/>
          </a:xfrm>
        </p:grpSpPr>
        <p:sp>
          <p:nvSpPr>
            <p:cNvPr id="147" name="Google Shape;147;g2d6bdc03d48_0_0"/>
            <p:cNvSpPr/>
            <p:nvPr/>
          </p:nvSpPr>
          <p:spPr>
            <a:xfrm>
              <a:off x="-519330" y="3279724"/>
              <a:ext cx="3465300" cy="651000"/>
            </a:xfrm>
            <a:prstGeom prst="chevron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RS Subrecipient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(RS $ &amp; Matched)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g2d6bdc03d48_0_0"/>
            <p:cNvSpPr txBox="1"/>
            <p:nvPr/>
          </p:nvSpPr>
          <p:spPr>
            <a:xfrm>
              <a:off x="2714472" y="148003"/>
              <a:ext cx="7546800" cy="46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Referring Agency’s Diversion Trained Staff must ensure clients are eligible under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6"/>
                </a:rPr>
                <a:t>RS P&amp;Ps.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:go="http://customooxmlschemas.google.com/" textRoundtripDataId="25"/>
                    </a:ext>
                  </a:extLst>
                </a:rPr>
                <a:t>end RTFH the HMIS ID and request for financial assistance for a potential RS Match </a:t>
              </a:r>
              <a:r>
                <a:rPr lang="en" sz="1150">
                  <a:solidFill>
                    <a:schemeClr val="dk1"/>
                  </a:solidFill>
                  <a:extLst>
                    <a:ext uri="http://customooxmlschemas.google.com/">
                      <go:slidesCustomData xmlns:go="http://customooxmlschemas.google.com/" textRoundtripDataId="26"/>
                    </a:ext>
                  </a:extLst>
                </a:rPr>
                <a:t> to </a:t>
              </a:r>
              <a:r>
                <a:rPr lang="en" sz="1150" u="sng">
                  <a:solidFill>
                    <a:schemeClr val="hlink"/>
                  </a:solidFill>
                  <a:hlinkClick r:id="rId7"/>
                  <a:extLst>
                    <a:ext uri="http://customooxmlschemas.google.com/">
                      <go:slidesCustomData xmlns:go="http://customooxmlschemas.google.com/" textRoundtripDataId="27"/>
                    </a:ext>
                  </a:extLst>
                </a:rPr>
                <a:t>diversion@rtfhsd.org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All documents will be uploaded to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HMIS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for review.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RTFH will review requests (within 3 business days) and match to an agency with RS funds.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Matches will be made based on client location and availability of funds.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Must submit and keep up to date the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9"/>
                </a:rPr>
                <a:t>RS Referral POC Form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to receive referrals.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Respond within 1 business days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RS funded subrecipient  will process the financial request and submit the invoice to RTFH for reimbursement.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HMIS Data entry to be completed to capture the enrollments, exit destinations, financial assistance, and other contractual outcomes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" name="Google Shape;149;g2d6bdc03d48_0_0"/>
          <p:cNvSpPr/>
          <p:nvPr/>
        </p:nvSpPr>
        <p:spPr>
          <a:xfrm>
            <a:off x="428925" y="2475675"/>
            <a:ext cx="2689800" cy="506100"/>
          </a:xfrm>
          <a:prstGeom prst="chevron">
            <a:avLst>
              <a:gd fmla="val 50000" name="adj"/>
            </a:avLst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RTFH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(Matchers)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2d6bdc03d48_0_0"/>
          <p:cNvSpPr/>
          <p:nvPr/>
        </p:nvSpPr>
        <p:spPr>
          <a:xfrm>
            <a:off x="458500" y="1099325"/>
            <a:ext cx="2689800" cy="895200"/>
          </a:xfrm>
          <a:prstGeom prst="homePlate">
            <a:avLst>
              <a:gd fmla="val 50000" name="adj"/>
            </a:avLst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Referring Provider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(No RS Funds)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Lahela Mattox</dc:creator>
</cp:coreProperties>
</file>